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304" r:id="rId3"/>
    <p:sldId id="257" r:id="rId4"/>
    <p:sldId id="405" r:id="rId5"/>
    <p:sldId id="408" r:id="rId6"/>
    <p:sldId id="430" r:id="rId7"/>
    <p:sldId id="428" r:id="rId8"/>
    <p:sldId id="305" r:id="rId9"/>
    <p:sldId id="406" r:id="rId10"/>
    <p:sldId id="407" r:id="rId11"/>
    <p:sldId id="429" r:id="rId12"/>
    <p:sldId id="409" r:id="rId13"/>
    <p:sldId id="410" r:id="rId14"/>
    <p:sldId id="411" r:id="rId15"/>
    <p:sldId id="412" r:id="rId16"/>
    <p:sldId id="413" r:id="rId17"/>
    <p:sldId id="417" r:id="rId18"/>
    <p:sldId id="414" r:id="rId19"/>
    <p:sldId id="418" r:id="rId20"/>
    <p:sldId id="423" r:id="rId21"/>
    <p:sldId id="420" r:id="rId22"/>
    <p:sldId id="419" r:id="rId23"/>
    <p:sldId id="421" r:id="rId24"/>
    <p:sldId id="426" r:id="rId25"/>
    <p:sldId id="427" r:id="rId26"/>
    <p:sldId id="346" r:id="rId27"/>
  </p:sldIdLst>
  <p:sldSz cx="9144000" cy="6858000" type="screen4x3"/>
  <p:notesSz cx="6858000" cy="9144000"/>
  <p:defaultTextStyle>
    <a:defPPr>
      <a:defRPr lang="zh-TW"/>
    </a:defPPr>
    <a:lvl1pPr algn="l" rtl="0" fontAlgn="base">
      <a:spcBef>
        <a:spcPct val="0"/>
      </a:spcBef>
      <a:spcAft>
        <a:spcPct val="0"/>
      </a:spcAft>
      <a:defRPr kumimoji="1" b="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b="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b="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b="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b="1" kern="1200">
        <a:solidFill>
          <a:schemeClr val="tx1"/>
        </a:solidFill>
        <a:latin typeface="Arial" pitchFamily="34" charset="0"/>
        <a:ea typeface="新細明體" pitchFamily="18" charset="-120"/>
        <a:cs typeface="+mn-cs"/>
      </a:defRPr>
    </a:lvl5pPr>
    <a:lvl6pPr marL="2286000" algn="l" defTabSz="914400" rtl="0" eaLnBrk="1" latinLnBrk="0" hangingPunct="1">
      <a:defRPr kumimoji="1" b="1" kern="1200">
        <a:solidFill>
          <a:schemeClr val="tx1"/>
        </a:solidFill>
        <a:latin typeface="Arial" pitchFamily="34" charset="0"/>
        <a:ea typeface="新細明體" pitchFamily="18" charset="-120"/>
        <a:cs typeface="+mn-cs"/>
      </a:defRPr>
    </a:lvl6pPr>
    <a:lvl7pPr marL="2743200" algn="l" defTabSz="914400" rtl="0" eaLnBrk="1" latinLnBrk="0" hangingPunct="1">
      <a:defRPr kumimoji="1" b="1" kern="1200">
        <a:solidFill>
          <a:schemeClr val="tx1"/>
        </a:solidFill>
        <a:latin typeface="Arial" pitchFamily="34" charset="0"/>
        <a:ea typeface="新細明體" pitchFamily="18" charset="-120"/>
        <a:cs typeface="+mn-cs"/>
      </a:defRPr>
    </a:lvl7pPr>
    <a:lvl8pPr marL="3200400" algn="l" defTabSz="914400" rtl="0" eaLnBrk="1" latinLnBrk="0" hangingPunct="1">
      <a:defRPr kumimoji="1" b="1" kern="1200">
        <a:solidFill>
          <a:schemeClr val="tx1"/>
        </a:solidFill>
        <a:latin typeface="Arial" pitchFamily="34" charset="0"/>
        <a:ea typeface="新細明體" pitchFamily="18" charset="-120"/>
        <a:cs typeface="+mn-cs"/>
      </a:defRPr>
    </a:lvl8pPr>
    <a:lvl9pPr marL="3657600" algn="l" defTabSz="914400" rtl="0" eaLnBrk="1" latinLnBrk="0" hangingPunct="1">
      <a:defRPr kumimoji="1" b="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00FF"/>
    <a:srgbClr val="6666FF"/>
    <a:srgbClr val="4D4D4D"/>
    <a:srgbClr val="5F5F5F"/>
    <a:srgbClr val="006600"/>
    <a:srgbClr val="777777"/>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1" autoAdjust="0"/>
    <p:restoredTop sz="81155" autoAdjust="0"/>
  </p:normalViewPr>
  <p:slideViewPr>
    <p:cSldViewPr>
      <p:cViewPr varScale="1">
        <p:scale>
          <a:sx n="67" d="100"/>
          <a:sy n="67" d="100"/>
        </p:scale>
        <p:origin x="1958" y="6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2407C-77DD-4FE5-90D1-97B7421C6AB4}" type="datetimeFigureOut">
              <a:rPr lang="zh-TW" altLang="en-US" smtClean="0"/>
              <a:t>2020/11/10</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CBFBA1-C134-4F03-AAF0-629D4CCFB1F8}" type="slidenum">
              <a:rPr lang="zh-TW" altLang="en-US" smtClean="0"/>
              <a:t>‹#›</a:t>
            </a:fld>
            <a:endParaRPr lang="zh-TW" altLang="en-US"/>
          </a:p>
        </p:txBody>
      </p:sp>
    </p:spTree>
    <p:extLst>
      <p:ext uri="{BB962C8B-B14F-4D97-AF65-F5344CB8AC3E}">
        <p14:creationId xmlns:p14="http://schemas.microsoft.com/office/powerpoint/2010/main" val="3085227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新細明體" charset="-120"/>
              </a:defRPr>
            </a:lvl1pPr>
          </a:lstStyle>
          <a:p>
            <a:pPr>
              <a:defRPr/>
            </a:pPr>
            <a:endParaRPr lang="en-US" altLang="zh-TW"/>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新細明體" charset="-120"/>
              </a:defRPr>
            </a:lvl1pPr>
          </a:lstStyle>
          <a:p>
            <a:pPr>
              <a:defRPr/>
            </a:pPr>
            <a:fld id="{D4594FE7-79DE-4743-B44B-C033815CFD47}" type="slidenum">
              <a:rPr lang="en-US" altLang="zh-TW"/>
              <a:pPr>
                <a:defRPr/>
              </a:pPr>
              <a:t>‹#›</a:t>
            </a:fld>
            <a:endParaRPr lang="en-US" altLang="zh-TW"/>
          </a:p>
        </p:txBody>
      </p:sp>
    </p:spTree>
    <p:extLst>
      <p:ext uri="{BB962C8B-B14F-4D97-AF65-F5344CB8AC3E}">
        <p14:creationId xmlns:p14="http://schemas.microsoft.com/office/powerpoint/2010/main" val="2598812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a:t>
            </a:fld>
            <a:endParaRPr lang="en-US" altLang="zh-TW"/>
          </a:p>
        </p:txBody>
      </p:sp>
    </p:spTree>
    <p:extLst>
      <p:ext uri="{BB962C8B-B14F-4D97-AF65-F5344CB8AC3E}">
        <p14:creationId xmlns:p14="http://schemas.microsoft.com/office/powerpoint/2010/main" val="301999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10</a:t>
            </a:fld>
            <a:endParaRPr lang="en-US" altLang="zh-TW"/>
          </a:p>
        </p:txBody>
      </p:sp>
    </p:spTree>
    <p:extLst>
      <p:ext uri="{BB962C8B-B14F-4D97-AF65-F5344CB8AC3E}">
        <p14:creationId xmlns:p14="http://schemas.microsoft.com/office/powerpoint/2010/main" val="1299010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11</a:t>
            </a:fld>
            <a:endParaRPr lang="en-US" altLang="zh-TW"/>
          </a:p>
        </p:txBody>
      </p:sp>
    </p:spTree>
    <p:extLst>
      <p:ext uri="{BB962C8B-B14F-4D97-AF65-F5344CB8AC3E}">
        <p14:creationId xmlns:p14="http://schemas.microsoft.com/office/powerpoint/2010/main" val="4127555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12</a:t>
            </a:fld>
            <a:endParaRPr lang="en-US" altLang="zh-TW"/>
          </a:p>
        </p:txBody>
      </p:sp>
    </p:spTree>
    <p:extLst>
      <p:ext uri="{BB962C8B-B14F-4D97-AF65-F5344CB8AC3E}">
        <p14:creationId xmlns:p14="http://schemas.microsoft.com/office/powerpoint/2010/main" val="300493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13</a:t>
            </a:fld>
            <a:endParaRPr lang="en-US" altLang="zh-TW"/>
          </a:p>
        </p:txBody>
      </p:sp>
    </p:spTree>
    <p:extLst>
      <p:ext uri="{BB962C8B-B14F-4D97-AF65-F5344CB8AC3E}">
        <p14:creationId xmlns:p14="http://schemas.microsoft.com/office/powerpoint/2010/main" val="486066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14</a:t>
            </a:fld>
            <a:endParaRPr lang="en-US" altLang="zh-TW"/>
          </a:p>
        </p:txBody>
      </p:sp>
    </p:spTree>
    <p:extLst>
      <p:ext uri="{BB962C8B-B14F-4D97-AF65-F5344CB8AC3E}">
        <p14:creationId xmlns:p14="http://schemas.microsoft.com/office/powerpoint/2010/main" val="2502516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15</a:t>
            </a:fld>
            <a:endParaRPr lang="en-US" altLang="zh-TW"/>
          </a:p>
        </p:txBody>
      </p:sp>
    </p:spTree>
    <p:extLst>
      <p:ext uri="{BB962C8B-B14F-4D97-AF65-F5344CB8AC3E}">
        <p14:creationId xmlns:p14="http://schemas.microsoft.com/office/powerpoint/2010/main" val="3206933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16</a:t>
            </a:fld>
            <a:endParaRPr lang="en-US" altLang="zh-TW"/>
          </a:p>
        </p:txBody>
      </p:sp>
    </p:spTree>
    <p:extLst>
      <p:ext uri="{BB962C8B-B14F-4D97-AF65-F5344CB8AC3E}">
        <p14:creationId xmlns:p14="http://schemas.microsoft.com/office/powerpoint/2010/main" val="125075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17</a:t>
            </a:fld>
            <a:endParaRPr lang="en-US" altLang="zh-TW"/>
          </a:p>
        </p:txBody>
      </p:sp>
    </p:spTree>
    <p:extLst>
      <p:ext uri="{BB962C8B-B14F-4D97-AF65-F5344CB8AC3E}">
        <p14:creationId xmlns:p14="http://schemas.microsoft.com/office/powerpoint/2010/main" val="4191597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18</a:t>
            </a:fld>
            <a:endParaRPr lang="en-US" altLang="zh-TW"/>
          </a:p>
        </p:txBody>
      </p:sp>
    </p:spTree>
    <p:extLst>
      <p:ext uri="{BB962C8B-B14F-4D97-AF65-F5344CB8AC3E}">
        <p14:creationId xmlns:p14="http://schemas.microsoft.com/office/powerpoint/2010/main" val="447110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19</a:t>
            </a:fld>
            <a:endParaRPr lang="en-US" altLang="zh-TW"/>
          </a:p>
        </p:txBody>
      </p:sp>
    </p:spTree>
    <p:extLst>
      <p:ext uri="{BB962C8B-B14F-4D97-AF65-F5344CB8AC3E}">
        <p14:creationId xmlns:p14="http://schemas.microsoft.com/office/powerpoint/2010/main" val="3757094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a:t>
            </a:fld>
            <a:endParaRPr lang="en-US" altLang="zh-TW"/>
          </a:p>
        </p:txBody>
      </p:sp>
    </p:spTree>
    <p:extLst>
      <p:ext uri="{BB962C8B-B14F-4D97-AF65-F5344CB8AC3E}">
        <p14:creationId xmlns:p14="http://schemas.microsoft.com/office/powerpoint/2010/main" val="366200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20</a:t>
            </a:fld>
            <a:endParaRPr lang="en-US" altLang="zh-TW"/>
          </a:p>
        </p:txBody>
      </p:sp>
    </p:spTree>
    <p:extLst>
      <p:ext uri="{BB962C8B-B14F-4D97-AF65-F5344CB8AC3E}">
        <p14:creationId xmlns:p14="http://schemas.microsoft.com/office/powerpoint/2010/main" val="410412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21</a:t>
            </a:fld>
            <a:endParaRPr lang="en-US" altLang="zh-TW"/>
          </a:p>
        </p:txBody>
      </p:sp>
    </p:spTree>
    <p:extLst>
      <p:ext uri="{BB962C8B-B14F-4D97-AF65-F5344CB8AC3E}">
        <p14:creationId xmlns:p14="http://schemas.microsoft.com/office/powerpoint/2010/main" val="2751793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22</a:t>
            </a:fld>
            <a:endParaRPr lang="en-US" altLang="zh-TW"/>
          </a:p>
        </p:txBody>
      </p:sp>
    </p:spTree>
    <p:extLst>
      <p:ext uri="{BB962C8B-B14F-4D97-AF65-F5344CB8AC3E}">
        <p14:creationId xmlns:p14="http://schemas.microsoft.com/office/powerpoint/2010/main" val="304154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648529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233805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25</a:t>
            </a:fld>
            <a:endParaRPr lang="en-US" altLang="zh-TW"/>
          </a:p>
        </p:txBody>
      </p:sp>
    </p:spTree>
    <p:extLst>
      <p:ext uri="{BB962C8B-B14F-4D97-AF65-F5344CB8AC3E}">
        <p14:creationId xmlns:p14="http://schemas.microsoft.com/office/powerpoint/2010/main" val="2773661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26</a:t>
            </a:fld>
            <a:endParaRPr lang="en-US" altLang="zh-TW"/>
          </a:p>
        </p:txBody>
      </p:sp>
    </p:spTree>
    <p:extLst>
      <p:ext uri="{BB962C8B-B14F-4D97-AF65-F5344CB8AC3E}">
        <p14:creationId xmlns:p14="http://schemas.microsoft.com/office/powerpoint/2010/main" val="381043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a:t>
            </a:fld>
            <a:endParaRPr lang="en-US" altLang="zh-TW"/>
          </a:p>
        </p:txBody>
      </p:sp>
    </p:spTree>
    <p:extLst>
      <p:ext uri="{BB962C8B-B14F-4D97-AF65-F5344CB8AC3E}">
        <p14:creationId xmlns:p14="http://schemas.microsoft.com/office/powerpoint/2010/main" val="6300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4</a:t>
            </a:fld>
            <a:endParaRPr lang="en-US" altLang="zh-TW"/>
          </a:p>
        </p:txBody>
      </p:sp>
    </p:spTree>
    <p:extLst>
      <p:ext uri="{BB962C8B-B14F-4D97-AF65-F5344CB8AC3E}">
        <p14:creationId xmlns:p14="http://schemas.microsoft.com/office/powerpoint/2010/main" val="108570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indent="0">
                  <a:buNone/>
                </a:pP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首先我們先介紹甚麼是</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sparse representation</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SR</a:t>
                </a: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的精神就是希望能透過一個字典，並將內部的資訊透過一定的權重來重組影像。</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a:t>
                </a:r>
                <a:r>
                  <a:rPr lang="en-US" altLang="zh-TW" sz="1200" i="0">
                    <a:latin typeface="Cambria Math" panose="02040503050406030204" pitchFamily="18" charset="0"/>
                  </a:rPr>
                  <a:t>𝐼</a:t>
                </a:r>
                <a:r>
                  <a:rPr lang="zh-TW" altLang="zh-TW" sz="1200" i="0" smtClean="0">
                    <a:latin typeface="Cambria Math" panose="02040503050406030204" pitchFamily="18" charset="0"/>
                  </a:rPr>
                  <a:t>_</a:t>
                </a:r>
                <a:r>
                  <a:rPr lang="en-US" altLang="zh-TW" sz="1200" i="0">
                    <a:latin typeface="Cambria Math" panose="02040503050406030204" pitchFamily="18" charset="0"/>
                  </a:rPr>
                  <a:t>𝑖≈𝜙𝛼</a:t>
                </a:r>
                <a:r>
                  <a:rPr lang="zh-TW" altLang="zh-TW" sz="1200" i="0">
                    <a:latin typeface="Cambria Math" panose="02040503050406030204" pitchFamily="18" charset="0"/>
                  </a:rPr>
                  <a:t>_(</a:t>
                </a:r>
                <a:r>
                  <a:rPr lang="en-US" altLang="zh-TW" sz="1200" i="0">
                    <a:latin typeface="Cambria Math" panose="02040503050406030204" pitchFamily="18" charset="0"/>
                  </a:rPr>
                  <a:t>𝐼,𝑖</a:t>
                </a:r>
                <a:r>
                  <a:rPr lang="zh-TW" altLang="zh-TW" sz="1200" i="0">
                    <a:latin typeface="Cambria Math" panose="02040503050406030204" pitchFamily="18" charset="0"/>
                  </a:rPr>
                  <a:t>)</a:t>
                </a:r>
                <a:r>
                  <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a:t>
                </a:r>
              </a:p>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a:p>
                <a:pPr marL="0" indent="0">
                  <a:buNone/>
                </a:pPr>
                <a:r>
                  <a:rPr kumimoji="1" lang="zh-TW" altLang="en-US"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rPr>
                  <a:t>用圖解釋</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mc:Fallback>
      </mc:AlternateContent>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5</a:t>
            </a:fld>
            <a:endParaRPr lang="en-US" altLang="zh-TW"/>
          </a:p>
        </p:txBody>
      </p:sp>
    </p:spTree>
    <p:extLst>
      <p:ext uri="{BB962C8B-B14F-4D97-AF65-F5344CB8AC3E}">
        <p14:creationId xmlns:p14="http://schemas.microsoft.com/office/powerpoint/2010/main" val="245081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6</a:t>
            </a:fld>
            <a:endParaRPr lang="en-US" altLang="zh-TW"/>
          </a:p>
        </p:txBody>
      </p:sp>
    </p:spTree>
    <p:extLst>
      <p:ext uri="{BB962C8B-B14F-4D97-AF65-F5344CB8AC3E}">
        <p14:creationId xmlns:p14="http://schemas.microsoft.com/office/powerpoint/2010/main" val="2938717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7</a:t>
            </a:fld>
            <a:endParaRPr lang="en-US" altLang="zh-TW"/>
          </a:p>
        </p:txBody>
      </p:sp>
    </p:spTree>
    <p:extLst>
      <p:ext uri="{BB962C8B-B14F-4D97-AF65-F5344CB8AC3E}">
        <p14:creationId xmlns:p14="http://schemas.microsoft.com/office/powerpoint/2010/main" val="198797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8</a:t>
            </a:fld>
            <a:endParaRPr lang="en-US" altLang="zh-TW"/>
          </a:p>
        </p:txBody>
      </p:sp>
    </p:spTree>
    <p:extLst>
      <p:ext uri="{BB962C8B-B14F-4D97-AF65-F5344CB8AC3E}">
        <p14:creationId xmlns:p14="http://schemas.microsoft.com/office/powerpoint/2010/main" val="2095521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9</a:t>
            </a:fld>
            <a:endParaRPr lang="en-US" altLang="zh-TW"/>
          </a:p>
        </p:txBody>
      </p:sp>
    </p:spTree>
    <p:extLst>
      <p:ext uri="{BB962C8B-B14F-4D97-AF65-F5344CB8AC3E}">
        <p14:creationId xmlns:p14="http://schemas.microsoft.com/office/powerpoint/2010/main" val="721159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69" descr="MMS PT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7"/>
          <p:cNvSpPr>
            <a:spLocks noGrp="1" noChangeArrowheads="1"/>
          </p:cNvSpPr>
          <p:nvPr>
            <p:ph type="ctrTitle"/>
          </p:nvPr>
        </p:nvSpPr>
        <p:spPr>
          <a:xfrm>
            <a:off x="611188" y="1916113"/>
            <a:ext cx="7958137" cy="1223962"/>
          </a:xfrm>
        </p:spPr>
        <p:txBody>
          <a:bodyPr/>
          <a:lstStyle>
            <a:lvl1pPr algn="r">
              <a:defRPr sz="4400"/>
            </a:lvl1pPr>
          </a:lstStyle>
          <a:p>
            <a:r>
              <a:rPr lang="zh-TW" altLang="en-US"/>
              <a:t>按一下以編輯母片標題樣式</a:t>
            </a:r>
          </a:p>
        </p:txBody>
      </p:sp>
      <p:sp>
        <p:nvSpPr>
          <p:cNvPr id="8200" name="Rectangle 8"/>
          <p:cNvSpPr>
            <a:spLocks noGrp="1" noChangeArrowheads="1"/>
          </p:cNvSpPr>
          <p:nvPr>
            <p:ph type="subTitle" idx="1"/>
          </p:nvPr>
        </p:nvSpPr>
        <p:spPr>
          <a:xfrm>
            <a:off x="2555875" y="3644900"/>
            <a:ext cx="6048375" cy="1296988"/>
          </a:xfrm>
        </p:spPr>
        <p:txBody>
          <a:bodyPr/>
          <a:lstStyle>
            <a:lvl1pPr marL="0" indent="0" algn="r">
              <a:buFontTx/>
              <a:buNone/>
              <a:defRPr sz="3200"/>
            </a:lvl1pPr>
          </a:lstStyle>
          <a:p>
            <a:r>
              <a:rPr lang="zh-TW" altLang="en-US"/>
              <a:t>按一下以編輯母片副標題樣式</a:t>
            </a:r>
          </a:p>
        </p:txBody>
      </p:sp>
      <p:sp>
        <p:nvSpPr>
          <p:cNvPr id="6" name="Rectangle 59"/>
          <p:cNvSpPr>
            <a:spLocks noGrp="1" noChangeArrowheads="1"/>
          </p:cNvSpPr>
          <p:nvPr>
            <p:ph type="dt" sz="half" idx="10"/>
          </p:nvPr>
        </p:nvSpPr>
        <p:spPr>
          <a:xfrm>
            <a:off x="900113" y="5949950"/>
            <a:ext cx="2565400" cy="331788"/>
          </a:xfrm>
        </p:spPr>
        <p:txBody>
          <a:bodyPr/>
          <a:lstStyle>
            <a:lvl1pPr>
              <a:defRPr/>
            </a:lvl1pPr>
          </a:lstStyle>
          <a:p>
            <a:pPr>
              <a:defRPr/>
            </a:pPr>
            <a:fld id="{8C099BEE-2601-4C5D-A72F-726CAA75A605}" type="datetime1">
              <a:rPr lang="en-US" altLang="zh-TW"/>
              <a:pPr>
                <a:defRPr/>
              </a:pPr>
              <a:t>11/10/2020</a:t>
            </a:fld>
            <a:endParaRPr lang="en-US" altLang="zh-TW"/>
          </a:p>
        </p:txBody>
      </p:sp>
      <p:sp>
        <p:nvSpPr>
          <p:cNvPr id="7" name="Rectangle 64"/>
          <p:cNvSpPr>
            <a:spLocks noGrp="1" noChangeArrowheads="1"/>
          </p:cNvSpPr>
          <p:nvPr>
            <p:ph type="sldNum" sz="quarter" idx="11"/>
          </p:nvPr>
        </p:nvSpPr>
        <p:spPr/>
        <p:txBody>
          <a:bodyPr/>
          <a:lstStyle>
            <a:lvl1pPr>
              <a:defRPr/>
            </a:lvl1pPr>
          </a:lstStyle>
          <a:p>
            <a:pPr>
              <a:defRPr/>
            </a:pPr>
            <a:fld id="{AF709C80-5BCA-4F29-802A-4178C135EC82}" type="slidenum">
              <a:rPr lang="en-US" altLang="zh-TW"/>
              <a:pPr>
                <a:defRPr/>
              </a:pPr>
              <a:t>‹#›</a:t>
            </a:fld>
            <a:endParaRPr lang="en-US" altLang="zh-TW"/>
          </a:p>
        </p:txBody>
      </p:sp>
      <p:sp>
        <p:nvSpPr>
          <p:cNvPr id="8" name="Rectangle 71"/>
          <p:cNvSpPr>
            <a:spLocks noGrp="1" noChangeArrowheads="1"/>
          </p:cNvSpPr>
          <p:nvPr>
            <p:ph type="ftr" sz="quarter" idx="12"/>
          </p:nvPr>
        </p:nvSpPr>
        <p:spPr>
          <a:xfrm>
            <a:off x="3549650" y="6453188"/>
            <a:ext cx="2967038" cy="288925"/>
          </a:xfrm>
        </p:spPr>
        <p:txBody>
          <a:bodyPr/>
          <a:lstStyle>
            <a:lvl1pPr>
              <a:defRPr/>
            </a:lvl1pPr>
          </a:lstStyle>
          <a:p>
            <a:pPr>
              <a:defRPr/>
            </a:pPr>
            <a:r>
              <a:rPr lang="en-US" altLang="zh-TW"/>
              <a:t>NTUT MMS LAB</a:t>
            </a:r>
          </a:p>
        </p:txBody>
      </p:sp>
    </p:spTree>
    <p:extLst>
      <p:ext uri="{BB962C8B-B14F-4D97-AF65-F5344CB8AC3E}">
        <p14:creationId xmlns:p14="http://schemas.microsoft.com/office/powerpoint/2010/main" val="9336452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4E2DFA5-4AE4-40BF-8F26-77CEEC4F3A8C}" type="datetime1">
              <a:rPr lang="en-US" altLang="zh-TW"/>
              <a:pPr>
                <a:defRPr/>
              </a:pPr>
              <a:t>11/10/2020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DEA3C390-2A4D-4ECA-BAC0-263C2BF97549}" type="slidenum">
              <a:rPr lang="en-US" altLang="zh-TW"/>
              <a:pPr>
                <a:defRPr/>
              </a:pPr>
              <a:t>‹#›</a:t>
            </a:fld>
            <a:endParaRPr lang="en-US" altLang="zh-TW"/>
          </a:p>
        </p:txBody>
      </p:sp>
    </p:spTree>
    <p:extLst>
      <p:ext uri="{BB962C8B-B14F-4D97-AF65-F5344CB8AC3E}">
        <p14:creationId xmlns:p14="http://schemas.microsoft.com/office/powerpoint/2010/main" val="377690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0"/>
            <a:ext cx="2239962" cy="62261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0"/>
            <a:ext cx="6572250" cy="62261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E8FFDE2-EAF0-4154-B19D-3D9792B56885}" type="datetime1">
              <a:rPr lang="en-US" altLang="zh-TW"/>
              <a:pPr>
                <a:defRPr/>
              </a:pPr>
              <a:t>11/10/2020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8FB702CC-92DB-4CC6-ABE0-D1D7A169B8B3}" type="slidenum">
              <a:rPr lang="en-US" altLang="zh-TW"/>
              <a:pPr>
                <a:defRPr/>
              </a:pPr>
              <a:t>‹#›</a:t>
            </a:fld>
            <a:endParaRPr lang="en-US" altLang="zh-TW"/>
          </a:p>
        </p:txBody>
      </p:sp>
    </p:spTree>
    <p:extLst>
      <p:ext uri="{BB962C8B-B14F-4D97-AF65-F5344CB8AC3E}">
        <p14:creationId xmlns:p14="http://schemas.microsoft.com/office/powerpoint/2010/main" val="168770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標題，1 個大物件與 2 個小物件">
    <p:spTree>
      <p:nvGrpSpPr>
        <p:cNvPr id="1" name=""/>
        <p:cNvGrpSpPr/>
        <p:nvPr/>
      </p:nvGrpSpPr>
      <p:grpSpPr>
        <a:xfrm>
          <a:off x="0" y="0"/>
          <a:ext cx="0" cy="0"/>
          <a:chOff x="0" y="0"/>
          <a:chExt cx="0" cy="0"/>
        </a:xfrm>
      </p:grpSpPr>
      <p:graphicFrame>
        <p:nvGraphicFramePr>
          <p:cNvPr id="6" name="Object 62"/>
          <p:cNvGraphicFramePr>
            <a:graphicFrameLocks noChangeAspect="1"/>
          </p:cNvGraphicFramePr>
          <p:nvPr userDrawn="1"/>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43587" name="PhotoImpact" r:id="rId3" imgW="12673016" imgH="9295238" progId="">
                  <p:embed/>
                </p:oleObj>
              </mc:Choice>
              <mc:Fallback>
                <p:oleObj name="PhotoImpact" r:id="rId3" imgW="12673016" imgH="92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標題 1"/>
          <p:cNvSpPr>
            <a:spLocks noGrp="1"/>
          </p:cNvSpPr>
          <p:nvPr>
            <p:ph type="title"/>
          </p:nvPr>
        </p:nvSpPr>
        <p:spPr>
          <a:xfrm>
            <a:off x="301625" y="228600"/>
            <a:ext cx="854075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01625" y="1600200"/>
            <a:ext cx="4194175" cy="44989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194175" cy="2173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25888"/>
            <a:ext cx="4194175" cy="21732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p:txBody>
          <a:bodyPr/>
          <a:lstStyle>
            <a:lvl1pPr>
              <a:defRPr/>
            </a:lvl1pPr>
          </a:lstStyle>
          <a:p>
            <a:pPr>
              <a:defRPr/>
            </a:pPr>
            <a:fld id="{BA5DE043-31F1-4968-90CF-DF6FAEE98B7F}" type="datetime1">
              <a:rPr lang="en-US" altLang="zh-TW"/>
              <a:pPr>
                <a:defRPr/>
              </a:pPr>
              <a:t>11/10/2020</a:t>
            </a:fld>
            <a:endParaRPr lang="en-US" altLang="zh-TW"/>
          </a:p>
        </p:txBody>
      </p:sp>
      <p:sp>
        <p:nvSpPr>
          <p:cNvPr id="8" name="Rectangle 5"/>
          <p:cNvSpPr>
            <a:spLocks noGrp="1" noChangeArrowheads="1"/>
          </p:cNvSpPr>
          <p:nvPr>
            <p:ph type="ftr" sz="quarter" idx="11"/>
          </p:nvPr>
        </p:nvSpPr>
        <p:spPr/>
        <p:txBody>
          <a:bodyPr/>
          <a:lstStyle>
            <a:lvl1pPr>
              <a:defRPr/>
            </a:lvl1pPr>
          </a:lstStyle>
          <a:p>
            <a:pPr>
              <a:defRPr/>
            </a:pPr>
            <a:r>
              <a:rPr lang="en-US" altLang="zh-TW"/>
              <a:t>NTUT MMS LAB</a:t>
            </a:r>
          </a:p>
        </p:txBody>
      </p:sp>
      <p:sp>
        <p:nvSpPr>
          <p:cNvPr id="9" name="Rectangle 6"/>
          <p:cNvSpPr>
            <a:spLocks noGrp="1" noChangeArrowheads="1"/>
          </p:cNvSpPr>
          <p:nvPr>
            <p:ph type="sldNum" sz="quarter" idx="12"/>
          </p:nvPr>
        </p:nvSpPr>
        <p:spPr/>
        <p:txBody>
          <a:bodyPr/>
          <a:lstStyle>
            <a:lvl1pPr>
              <a:defRPr/>
            </a:lvl1pPr>
          </a:lstStyle>
          <a:p>
            <a:pPr>
              <a:defRPr/>
            </a:pPr>
            <a:fld id="{E8C46AD2-A7C6-4A94-BA36-81777CB7528B}" type="slidenum">
              <a:rPr lang="en-US" altLang="zh-TW"/>
              <a:pPr>
                <a:defRPr/>
              </a:pPr>
              <a:t>‹#›</a:t>
            </a:fld>
            <a:endParaRPr lang="en-US" altLang="zh-TW"/>
          </a:p>
        </p:txBody>
      </p:sp>
    </p:spTree>
    <p:extLst>
      <p:ext uri="{BB962C8B-B14F-4D97-AF65-F5344CB8AC3E}">
        <p14:creationId xmlns:p14="http://schemas.microsoft.com/office/powerpoint/2010/main" val="2189085644"/>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5CE5D58D-E605-4138-8FB7-36FFB82E8255}" type="datetime1">
              <a:rPr lang="en-US" altLang="zh-TW"/>
              <a:pPr>
                <a:defRPr/>
              </a:pPr>
              <a:t>11/10/2020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5E9E4BFB-CC41-4396-9522-FAD887D0F6A2}" type="slidenum">
              <a:rPr lang="en-US" altLang="zh-TW"/>
              <a:pPr>
                <a:defRPr/>
              </a:pPr>
              <a:t>‹#›</a:t>
            </a:fld>
            <a:endParaRPr lang="en-US" altLang="zh-TW"/>
          </a:p>
        </p:txBody>
      </p:sp>
    </p:spTree>
    <p:extLst>
      <p:ext uri="{BB962C8B-B14F-4D97-AF65-F5344CB8AC3E}">
        <p14:creationId xmlns:p14="http://schemas.microsoft.com/office/powerpoint/2010/main" val="13081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8FA2C6A0-E4D9-4BF8-ABF2-F236452D4472}" type="datetime1">
              <a:rPr lang="en-US" altLang="zh-TW"/>
              <a:pPr>
                <a:defRPr/>
              </a:pPr>
              <a:t>11/10/2020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E8351B9C-4769-41FA-8BAF-30E5AEC8795C}" type="slidenum">
              <a:rPr lang="en-US" altLang="zh-TW"/>
              <a:pPr>
                <a:defRPr/>
              </a:pPr>
              <a:t>‹#›</a:t>
            </a:fld>
            <a:endParaRPr lang="en-US" altLang="zh-TW"/>
          </a:p>
        </p:txBody>
      </p:sp>
    </p:spTree>
    <p:extLst>
      <p:ext uri="{BB962C8B-B14F-4D97-AF65-F5344CB8AC3E}">
        <p14:creationId xmlns:p14="http://schemas.microsoft.com/office/powerpoint/2010/main" val="291108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908050"/>
            <a:ext cx="4351337"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3125" y="908050"/>
            <a:ext cx="4352925"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6EB01B8B-558D-4494-9EFF-D10791F550B7}" type="datetime1">
              <a:rPr lang="en-US" altLang="zh-TW"/>
              <a:pPr>
                <a:defRPr/>
              </a:pPr>
              <a:t>11/10/2020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47F64113-0CA7-4F7E-8E64-A77061777063}" type="slidenum">
              <a:rPr lang="en-US" altLang="zh-TW"/>
              <a:pPr>
                <a:defRPr/>
              </a:pPr>
              <a:t>‹#›</a:t>
            </a:fld>
            <a:endParaRPr lang="en-US" altLang="zh-TW"/>
          </a:p>
        </p:txBody>
      </p:sp>
    </p:spTree>
    <p:extLst>
      <p:ext uri="{BB962C8B-B14F-4D97-AF65-F5344CB8AC3E}">
        <p14:creationId xmlns:p14="http://schemas.microsoft.com/office/powerpoint/2010/main" val="42558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48B83100-E514-432D-9126-F87DE51B9671}" type="datetime1">
              <a:rPr lang="en-US" altLang="zh-TW"/>
              <a:pPr>
                <a:defRPr/>
              </a:pPr>
              <a:t>11/10/2020</a:t>
            </a:fld>
            <a:endParaRPr lang="en-US" altLang="zh-TW"/>
          </a:p>
        </p:txBody>
      </p:sp>
      <p:sp>
        <p:nvSpPr>
          <p:cNvPr id="8"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9" name="Rectangle 55"/>
          <p:cNvSpPr>
            <a:spLocks noGrp="1" noChangeArrowheads="1"/>
          </p:cNvSpPr>
          <p:nvPr>
            <p:ph type="sldNum" sz="quarter" idx="12"/>
          </p:nvPr>
        </p:nvSpPr>
        <p:spPr>
          <a:ln/>
        </p:spPr>
        <p:txBody>
          <a:bodyPr/>
          <a:lstStyle>
            <a:lvl1pPr>
              <a:defRPr/>
            </a:lvl1pPr>
          </a:lstStyle>
          <a:p>
            <a:pPr>
              <a:defRPr/>
            </a:pPr>
            <a:fld id="{A22D01AA-696C-43D3-BE15-EA6D0EA7A897}" type="slidenum">
              <a:rPr lang="en-US" altLang="zh-TW"/>
              <a:pPr>
                <a:defRPr/>
              </a:pPr>
              <a:t>‹#›</a:t>
            </a:fld>
            <a:endParaRPr lang="en-US" altLang="zh-TW"/>
          </a:p>
        </p:txBody>
      </p:sp>
    </p:spTree>
    <p:extLst>
      <p:ext uri="{BB962C8B-B14F-4D97-AF65-F5344CB8AC3E}">
        <p14:creationId xmlns:p14="http://schemas.microsoft.com/office/powerpoint/2010/main" val="344921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676BA1D1-8D1C-4E68-8386-2AC1A93D5FA0}" type="datetime1">
              <a:rPr lang="en-US" altLang="zh-TW"/>
              <a:pPr>
                <a:defRPr/>
              </a:pPr>
              <a:t>11/10/2020</a:t>
            </a:fld>
            <a:endParaRPr lang="en-US" altLang="zh-TW"/>
          </a:p>
        </p:txBody>
      </p:sp>
      <p:sp>
        <p:nvSpPr>
          <p:cNvPr id="4"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5" name="Rectangle 55"/>
          <p:cNvSpPr>
            <a:spLocks noGrp="1" noChangeArrowheads="1"/>
          </p:cNvSpPr>
          <p:nvPr>
            <p:ph type="sldNum" sz="quarter" idx="12"/>
          </p:nvPr>
        </p:nvSpPr>
        <p:spPr>
          <a:ln/>
        </p:spPr>
        <p:txBody>
          <a:bodyPr/>
          <a:lstStyle>
            <a:lvl1pPr>
              <a:defRPr/>
            </a:lvl1pPr>
          </a:lstStyle>
          <a:p>
            <a:pPr>
              <a:defRPr/>
            </a:pPr>
            <a:fld id="{1A0AC327-57E2-4690-A8F5-B280188EFE4D}" type="slidenum">
              <a:rPr lang="en-US" altLang="zh-TW"/>
              <a:pPr>
                <a:defRPr/>
              </a:pPr>
              <a:t>‹#›</a:t>
            </a:fld>
            <a:endParaRPr lang="en-US" altLang="zh-TW"/>
          </a:p>
        </p:txBody>
      </p:sp>
    </p:spTree>
    <p:extLst>
      <p:ext uri="{BB962C8B-B14F-4D97-AF65-F5344CB8AC3E}">
        <p14:creationId xmlns:p14="http://schemas.microsoft.com/office/powerpoint/2010/main" val="218129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6972A63-F070-42C3-912C-E3B28A724A88}" type="datetime1">
              <a:rPr lang="en-US" altLang="zh-TW"/>
              <a:pPr>
                <a:defRPr/>
              </a:pPr>
              <a:t>11/10/2020</a:t>
            </a:fld>
            <a:endParaRPr lang="en-US" altLang="zh-TW"/>
          </a:p>
        </p:txBody>
      </p:sp>
      <p:sp>
        <p:nvSpPr>
          <p:cNvPr id="3"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4" name="Rectangle 55"/>
          <p:cNvSpPr>
            <a:spLocks noGrp="1" noChangeArrowheads="1"/>
          </p:cNvSpPr>
          <p:nvPr>
            <p:ph type="sldNum" sz="quarter" idx="12"/>
          </p:nvPr>
        </p:nvSpPr>
        <p:spPr>
          <a:ln/>
        </p:spPr>
        <p:txBody>
          <a:bodyPr/>
          <a:lstStyle>
            <a:lvl1pPr>
              <a:defRPr/>
            </a:lvl1pPr>
          </a:lstStyle>
          <a:p>
            <a:pPr>
              <a:defRPr/>
            </a:pPr>
            <a:fld id="{B1D61A41-D1E8-4B33-A5F1-9DD39741BDE1}" type="slidenum">
              <a:rPr lang="en-US" altLang="zh-TW"/>
              <a:pPr>
                <a:defRPr/>
              </a:pPr>
              <a:t>‹#›</a:t>
            </a:fld>
            <a:endParaRPr lang="en-US" altLang="zh-TW"/>
          </a:p>
        </p:txBody>
      </p:sp>
    </p:spTree>
    <p:extLst>
      <p:ext uri="{BB962C8B-B14F-4D97-AF65-F5344CB8AC3E}">
        <p14:creationId xmlns:p14="http://schemas.microsoft.com/office/powerpoint/2010/main" val="346825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21A246EE-78A7-47C5-B8BF-8B7117FCBEE7}" type="datetime1">
              <a:rPr lang="en-US" altLang="zh-TW"/>
              <a:pPr>
                <a:defRPr/>
              </a:pPr>
              <a:t>11/10/2020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FAD5DCB4-8857-470E-BCC4-384BD841B5BD}" type="slidenum">
              <a:rPr lang="en-US" altLang="zh-TW"/>
              <a:pPr>
                <a:defRPr/>
              </a:pPr>
              <a:t>‹#›</a:t>
            </a:fld>
            <a:endParaRPr lang="en-US" altLang="zh-TW"/>
          </a:p>
        </p:txBody>
      </p:sp>
    </p:spTree>
    <p:extLst>
      <p:ext uri="{BB962C8B-B14F-4D97-AF65-F5344CB8AC3E}">
        <p14:creationId xmlns:p14="http://schemas.microsoft.com/office/powerpoint/2010/main" val="3054847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E0E1402D-0E9D-4543-AF33-0C3D0F6FD7A9}" type="datetime1">
              <a:rPr lang="en-US" altLang="zh-TW"/>
              <a:pPr>
                <a:defRPr/>
              </a:pPr>
              <a:t>11/10/2020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8ABF05E1-5909-472C-A39A-134BCF6A970D}" type="slidenum">
              <a:rPr lang="en-US" altLang="zh-TW"/>
              <a:pPr>
                <a:defRPr/>
              </a:pPr>
              <a:t>‹#›</a:t>
            </a:fld>
            <a:endParaRPr lang="en-US" altLang="zh-TW"/>
          </a:p>
        </p:txBody>
      </p:sp>
    </p:spTree>
    <p:extLst>
      <p:ext uri="{BB962C8B-B14F-4D97-AF65-F5344CB8AC3E}">
        <p14:creationId xmlns:p14="http://schemas.microsoft.com/office/powerpoint/2010/main" val="112683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1610" name="PhotoImpact" r:id="rId15" imgW="12673016" imgH="9295238" progId="">
                  <p:embed/>
                </p:oleObj>
              </mc:Choice>
              <mc:Fallback>
                <p:oleObj name="PhotoImpact" r:id="rId15" imgW="12673016" imgH="9295238" progId="">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5" y="0"/>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9" name="Rectangle 3"/>
          <p:cNvSpPr>
            <a:spLocks noGrp="1" noChangeArrowheads="1"/>
          </p:cNvSpPr>
          <p:nvPr>
            <p:ph type="body" idx="1"/>
          </p:nvPr>
        </p:nvSpPr>
        <p:spPr bwMode="auto">
          <a:xfrm>
            <a:off x="179388" y="908050"/>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fld id="{46AAA974-DF09-4C8A-B887-ACCBCD3E3593}" type="datetime1">
              <a:rPr lang="en-US" altLang="zh-TW"/>
              <a:pPr>
                <a:defRPr/>
              </a:pPr>
              <a:t>11/10/2020</a:t>
            </a:fld>
            <a:endParaRPr lang="en-US" altLang="zh-TW"/>
          </a:p>
        </p:txBody>
      </p:sp>
      <p:sp>
        <p:nvSpPr>
          <p:cNvPr id="1078" name="Rectangle 54"/>
          <p:cNvSpPr>
            <a:spLocks noGrp="1" noChangeArrowheads="1"/>
          </p:cNvSpPr>
          <p:nvPr>
            <p:ph type="ftr" sz="quarter" idx="3"/>
          </p:nvPr>
        </p:nvSpPr>
        <p:spPr bwMode="auto">
          <a:xfrm>
            <a:off x="3203575" y="6453188"/>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r>
              <a:rPr lang="en-US" altLang="zh-TW"/>
              <a:t>NTUT MMS LAB</a:t>
            </a:r>
          </a:p>
        </p:txBody>
      </p:sp>
      <p:sp>
        <p:nvSpPr>
          <p:cNvPr id="1079" name="Rectangle 55"/>
          <p:cNvSpPr>
            <a:spLocks noGrp="1" noChangeArrowheads="1"/>
          </p:cNvSpPr>
          <p:nvPr>
            <p:ph type="sldNum" sz="quarter" idx="4"/>
          </p:nvPr>
        </p:nvSpPr>
        <p:spPr bwMode="auto">
          <a:xfrm>
            <a:off x="6948488"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a:latin typeface="Courier New" pitchFamily="49" charset="0"/>
                <a:ea typeface="新細明體" charset="-120"/>
              </a:defRPr>
            </a:lvl1pPr>
          </a:lstStyle>
          <a:p>
            <a:pPr>
              <a:defRPr/>
            </a:pPr>
            <a:fld id="{5E8C3A00-28DE-4B6B-B600-DBA49224FF26}"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081"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2"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2400" b="1">
          <a:solidFill>
            <a:schemeClr val="tx1"/>
          </a:solidFill>
          <a:latin typeface="+mj-lt"/>
          <a:ea typeface="+mj-ea"/>
          <a:cs typeface="+mj-cs"/>
        </a:defRPr>
      </a:lvl1pPr>
      <a:lvl2pPr algn="l" rtl="0" eaLnBrk="0" fontAlgn="base" hangingPunct="0">
        <a:spcBef>
          <a:spcPct val="0"/>
        </a:spcBef>
        <a:spcAft>
          <a:spcPct val="0"/>
        </a:spcAft>
        <a:defRPr kumimoji="1" sz="2400" b="1">
          <a:solidFill>
            <a:schemeClr val="tx1"/>
          </a:solidFill>
          <a:latin typeface="Comic Sans MS" pitchFamily="66" charset="0"/>
          <a:ea typeface="新細明體" charset="-120"/>
        </a:defRPr>
      </a:lvl2pPr>
      <a:lvl3pPr algn="l" rtl="0" eaLnBrk="0" fontAlgn="base" hangingPunct="0">
        <a:spcBef>
          <a:spcPct val="0"/>
        </a:spcBef>
        <a:spcAft>
          <a:spcPct val="0"/>
        </a:spcAft>
        <a:defRPr kumimoji="1" sz="2400" b="1">
          <a:solidFill>
            <a:schemeClr val="tx1"/>
          </a:solidFill>
          <a:latin typeface="Comic Sans MS" pitchFamily="66" charset="0"/>
          <a:ea typeface="新細明體" charset="-120"/>
        </a:defRPr>
      </a:lvl3pPr>
      <a:lvl4pPr algn="l" rtl="0" eaLnBrk="0" fontAlgn="base" hangingPunct="0">
        <a:spcBef>
          <a:spcPct val="0"/>
        </a:spcBef>
        <a:spcAft>
          <a:spcPct val="0"/>
        </a:spcAft>
        <a:defRPr kumimoji="1" sz="2400" b="1">
          <a:solidFill>
            <a:schemeClr val="tx1"/>
          </a:solidFill>
          <a:latin typeface="Comic Sans MS" pitchFamily="66" charset="0"/>
          <a:ea typeface="新細明體" charset="-120"/>
        </a:defRPr>
      </a:lvl4pPr>
      <a:lvl5pPr algn="l" rtl="0" eaLnBrk="0" fontAlgn="base" hangingPunct="0">
        <a:spcBef>
          <a:spcPct val="0"/>
        </a:spcBef>
        <a:spcAft>
          <a:spcPct val="0"/>
        </a:spcAft>
        <a:defRPr kumimoji="1" sz="2400" b="1">
          <a:solidFill>
            <a:schemeClr val="tx1"/>
          </a:solidFill>
          <a:latin typeface="Comic Sans MS" pitchFamily="66" charset="0"/>
          <a:ea typeface="新細明體" charset="-120"/>
        </a:defRPr>
      </a:lvl5pPr>
      <a:lvl6pPr marL="457200" algn="l" rtl="0" fontAlgn="base">
        <a:spcBef>
          <a:spcPct val="0"/>
        </a:spcBef>
        <a:spcAft>
          <a:spcPct val="0"/>
        </a:spcAft>
        <a:defRPr kumimoji="1" sz="2400" b="1">
          <a:solidFill>
            <a:schemeClr val="tx1"/>
          </a:solidFill>
          <a:latin typeface="Comic Sans MS" pitchFamily="66" charset="0"/>
          <a:ea typeface="新細明體" charset="-120"/>
        </a:defRPr>
      </a:lvl6pPr>
      <a:lvl7pPr marL="914400" algn="l" rtl="0" fontAlgn="base">
        <a:spcBef>
          <a:spcPct val="0"/>
        </a:spcBef>
        <a:spcAft>
          <a:spcPct val="0"/>
        </a:spcAft>
        <a:defRPr kumimoji="1" sz="2400" b="1">
          <a:solidFill>
            <a:schemeClr val="tx1"/>
          </a:solidFill>
          <a:latin typeface="Comic Sans MS" pitchFamily="66" charset="0"/>
          <a:ea typeface="新細明體" charset="-120"/>
        </a:defRPr>
      </a:lvl7pPr>
      <a:lvl8pPr marL="1371600" algn="l" rtl="0" fontAlgn="base">
        <a:spcBef>
          <a:spcPct val="0"/>
        </a:spcBef>
        <a:spcAft>
          <a:spcPct val="0"/>
        </a:spcAft>
        <a:defRPr kumimoji="1" sz="2400" b="1">
          <a:solidFill>
            <a:schemeClr val="tx1"/>
          </a:solidFill>
          <a:latin typeface="Comic Sans MS" pitchFamily="66" charset="0"/>
          <a:ea typeface="新細明體" charset="-120"/>
        </a:defRPr>
      </a:lvl8pPr>
      <a:lvl9pPr marL="1828800" algn="l" rtl="0" fontAlgn="base">
        <a:spcBef>
          <a:spcPct val="0"/>
        </a:spcBef>
        <a:spcAft>
          <a:spcPct val="0"/>
        </a:spcAft>
        <a:defRPr kumimoji="1" sz="2400" b="1">
          <a:solidFill>
            <a:schemeClr val="tx1"/>
          </a:solidFill>
          <a:latin typeface="Comic Sans MS" pitchFamily="66" charset="0"/>
          <a:ea typeface="新細明體" charset="-120"/>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 y="4026674"/>
            <a:ext cx="2459129" cy="1446331"/>
          </a:xfrm>
          <a:prstGeom prst="rect">
            <a:avLst/>
          </a:prstGeom>
          <a:solidFill>
            <a:schemeClr val="bg1"/>
          </a:solidFill>
        </p:spPr>
      </p:pic>
      <p:sp>
        <p:nvSpPr>
          <p:cNvPr id="16386" name="Rectangle 64"/>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826F6B59-F0D5-4F6F-AD1B-E918678F1A51}" type="slidenum">
              <a:rPr lang="en-US" altLang="zh-TW" smtClean="0">
                <a:latin typeface="Courier New" pitchFamily="49" charset="0"/>
              </a:rPr>
              <a:pPr eaLnBrk="1" hangingPunct="1"/>
              <a:t>1</a:t>
            </a:fld>
            <a:endParaRPr lang="en-US" altLang="zh-TW" smtClean="0">
              <a:latin typeface="Courier New" pitchFamily="49" charset="0"/>
            </a:endParaRPr>
          </a:p>
        </p:txBody>
      </p:sp>
      <p:sp>
        <p:nvSpPr>
          <p:cNvPr id="11268" name="Rectangle 2"/>
          <p:cNvSpPr>
            <a:spLocks noGrp="1" noChangeArrowheads="1"/>
          </p:cNvSpPr>
          <p:nvPr>
            <p:ph type="ctrTitle"/>
          </p:nvPr>
        </p:nvSpPr>
        <p:spPr>
          <a:xfrm>
            <a:off x="55902" y="2855872"/>
            <a:ext cx="8858250" cy="1425575"/>
          </a:xfrm>
        </p:spPr>
        <p:txBody>
          <a:bodyPr/>
          <a:lstStyle/>
          <a:p>
            <a:pPr eaLnBrk="1" hangingPunct="1">
              <a:defRPr/>
            </a:pPr>
            <a:r>
              <a:rPr lang="en-US" altLang="zh-TW" sz="3200" dirty="0" smtClean="0"/>
              <a:t/>
            </a:r>
            <a:br>
              <a:rPr lang="en-US" altLang="zh-TW" sz="3200" dirty="0" smtClean="0"/>
            </a:br>
            <a:endParaRPr lang="zh-TW" altLang="zh-TW" sz="3200" dirty="0" smtClean="0"/>
          </a:p>
        </p:txBody>
      </p:sp>
      <p:sp>
        <p:nvSpPr>
          <p:cNvPr id="6" name="矩形 5"/>
          <p:cNvSpPr/>
          <p:nvPr/>
        </p:nvSpPr>
        <p:spPr>
          <a:xfrm>
            <a:off x="4716016" y="5613221"/>
            <a:ext cx="5429250" cy="1200329"/>
          </a:xfrm>
          <a:prstGeom prst="rect">
            <a:avLst/>
          </a:prstGeom>
        </p:spPr>
        <p:txBody>
          <a:bodyPr>
            <a:spAutoFit/>
          </a:bodyPr>
          <a:lstStyle/>
          <a:p>
            <a:pPr>
              <a:defRPr/>
            </a:pPr>
            <a:r>
              <a:rPr lang="zh-TW" altLang="en-US" sz="2400" b="0" dirty="0" smtClean="0">
                <a:latin typeface="標楷體" panose="03000509000000000000" pitchFamily="65" charset="-120"/>
                <a:ea typeface="標楷體" panose="03000509000000000000" pitchFamily="65" charset="-120"/>
              </a:rPr>
              <a:t>報告者：林清河</a:t>
            </a:r>
            <a:endParaRPr lang="en-US" altLang="zh-TW" sz="2400" b="0" dirty="0" smtClean="0">
              <a:latin typeface="標楷體" panose="03000509000000000000" pitchFamily="65" charset="-120"/>
              <a:ea typeface="標楷體" panose="03000509000000000000" pitchFamily="65" charset="-120"/>
            </a:endParaRPr>
          </a:p>
          <a:p>
            <a:pPr>
              <a:defRPr/>
            </a:pPr>
            <a:r>
              <a:rPr lang="zh-TW" altLang="en-US" sz="2400" b="0" dirty="0" smtClean="0">
                <a:latin typeface="標楷體" panose="03000509000000000000" pitchFamily="65" charset="-120"/>
                <a:ea typeface="標楷體" panose="03000509000000000000" pitchFamily="65" charset="-120"/>
              </a:rPr>
              <a:t>指導教授：黃士嘉 教授</a:t>
            </a:r>
            <a:endParaRPr lang="en-US" altLang="zh-TW" sz="2400" b="0" dirty="0" smtClean="0">
              <a:latin typeface="標楷體" panose="03000509000000000000" pitchFamily="65" charset="-120"/>
              <a:ea typeface="標楷體" panose="03000509000000000000" pitchFamily="65" charset="-120"/>
            </a:endParaRPr>
          </a:p>
          <a:p>
            <a:pPr>
              <a:defRPr/>
            </a:pPr>
            <a:r>
              <a:rPr lang="zh-TW" altLang="en-US" sz="2400" b="0" dirty="0" smtClean="0">
                <a:latin typeface="標楷體" panose="03000509000000000000" pitchFamily="65" charset="-120"/>
                <a:ea typeface="標楷體" panose="03000509000000000000" pitchFamily="65" charset="-120"/>
              </a:rPr>
              <a:t>日期</a:t>
            </a:r>
            <a:r>
              <a:rPr lang="zh-TW" altLang="en-US" sz="2400" b="0" dirty="0">
                <a:latin typeface="標楷體" panose="03000509000000000000" pitchFamily="65" charset="-120"/>
                <a:ea typeface="標楷體" panose="03000509000000000000" pitchFamily="65" charset="-120"/>
              </a:rPr>
              <a:t>：</a:t>
            </a:r>
            <a:r>
              <a:rPr lang="en-US" altLang="zh-TW" sz="2400" b="0" dirty="0" smtClean="0">
                <a:latin typeface="標楷體" panose="03000509000000000000" pitchFamily="65" charset="-120"/>
                <a:ea typeface="標楷體" panose="03000509000000000000" pitchFamily="65" charset="-120"/>
              </a:rPr>
              <a:t>2020.11.21</a:t>
            </a:r>
            <a:endParaRPr lang="en-US" altLang="zh-TW" sz="2400" b="0" dirty="0">
              <a:latin typeface="標楷體" panose="03000509000000000000" pitchFamily="65" charset="-120"/>
              <a:ea typeface="標楷體" panose="03000509000000000000" pitchFamily="65" charset="-120"/>
            </a:endParaRPr>
          </a:p>
        </p:txBody>
      </p:sp>
      <p:sp>
        <p:nvSpPr>
          <p:cNvPr id="3" name="矩形 2"/>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碩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
        <p:nvSpPr>
          <p:cNvPr id="7" name="矩形 6"/>
          <p:cNvSpPr/>
          <p:nvPr/>
        </p:nvSpPr>
        <p:spPr>
          <a:xfrm>
            <a:off x="2123728" y="2999272"/>
            <a:ext cx="6768752" cy="1138773"/>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2800" kern="0" dirty="0">
                <a:solidFill>
                  <a:srgbClr val="000000"/>
                </a:solidFill>
                <a:latin typeface="標楷體" panose="03000509000000000000" pitchFamily="65" charset="-120"/>
                <a:ea typeface="標楷體" panose="03000509000000000000" pitchFamily="65" charset="-120"/>
                <a:cs typeface="+mj-cs"/>
              </a:rPr>
              <a:t>設計與實作工廠即時監控資訊</a:t>
            </a:r>
            <a:r>
              <a:rPr kumimoji="0" lang="zh-TW" altLang="en-US" sz="2800" kern="0" dirty="0" smtClean="0">
                <a:solidFill>
                  <a:srgbClr val="000000"/>
                </a:solidFill>
                <a:latin typeface="標楷體" panose="03000509000000000000" pitchFamily="65" charset="-120"/>
                <a:ea typeface="標楷體" panose="03000509000000000000" pitchFamily="65" charset="-120"/>
                <a:cs typeface="+mj-cs"/>
              </a:rPr>
              <a:t>系統</a:t>
            </a:r>
            <a:endParaRPr kumimoji="0" lang="en-US" altLang="zh-TW" sz="2800" kern="0" dirty="0" smtClean="0">
              <a:solidFill>
                <a:srgbClr val="000000"/>
              </a:solidFill>
              <a:latin typeface="標楷體" panose="03000509000000000000" pitchFamily="65" charset="-120"/>
              <a:ea typeface="標楷體" panose="03000509000000000000" pitchFamily="65" charset="-120"/>
              <a:cs typeface="+mj-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TW" sz="2000" kern="0" dirty="0">
                <a:solidFill>
                  <a:srgbClr val="000000"/>
                </a:solidFill>
                <a:latin typeface="標楷體" panose="03000509000000000000" pitchFamily="65" charset="-120"/>
                <a:ea typeface="標楷體" panose="03000509000000000000" pitchFamily="65" charset="-120"/>
                <a:cs typeface="+mj-cs"/>
              </a:rPr>
              <a:t>Design and Development of the Factory Real-Time Information Monitoring System</a:t>
            </a:r>
            <a:endParaRPr kumimoji="0" lang="zh-TW" altLang="en-US" sz="2000" kern="0" dirty="0">
              <a:solidFill>
                <a:srgbClr val="000000"/>
              </a:solidFill>
              <a:latin typeface="標楷體" panose="03000509000000000000" pitchFamily="65" charset="-120"/>
              <a:ea typeface="標楷體" panose="03000509000000000000" pitchFamily="65" charset="-120"/>
              <a:cs typeface="+mj-cs"/>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SR module(3/11)</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監控層</a:t>
            </a:r>
            <a:r>
              <a:rPr lang="zh-TW" altLang="en-US" dirty="0">
                <a:latin typeface="標楷體" panose="03000509000000000000" pitchFamily="65" charset="-120"/>
                <a:ea typeface="標楷體" panose="03000509000000000000" pitchFamily="65" charset="-120"/>
              </a:rPr>
              <a:t>資料傳輸</a:t>
            </a:r>
            <a:r>
              <a:rPr lang="zh-TW" altLang="zh-TW" dirty="0">
                <a:latin typeface="標楷體" panose="03000509000000000000" pitchFamily="65" charset="-120"/>
                <a:ea typeface="標楷體" panose="03000509000000000000" pitchFamily="65" charset="-120"/>
              </a:rPr>
              <a:t>流程圖</a:t>
            </a:r>
            <a:r>
              <a:rPr lang="en-US" altLang="zh-TW" dirty="0">
                <a:latin typeface="標楷體" panose="03000509000000000000" pitchFamily="65" charset="-120"/>
                <a:ea typeface="標楷體" panose="03000509000000000000" pitchFamily="65" charset="-120"/>
              </a:rPr>
              <a:t>:</a:t>
            </a: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10</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3" descr="圖3_3監控層流程圖"/>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1196752"/>
            <a:ext cx="44799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0047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SR module(4/11)</a:t>
            </a: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11</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內容版面配置區 11"/>
          <p:cNvSpPr>
            <a:spLocks noGrp="1"/>
          </p:cNvSpPr>
          <p:nvPr>
            <p:ph idx="1"/>
          </p:nvPr>
        </p:nvSpPr>
        <p:spPr>
          <a:xfrm>
            <a:off x="179388" y="908050"/>
            <a:ext cx="8856662" cy="5318125"/>
          </a:xfrm>
        </p:spPr>
        <p:txBody>
          <a:bodyPr/>
          <a:lstStyle/>
          <a:p>
            <a:pPr>
              <a:spcBef>
                <a:spcPts val="1417"/>
              </a:spcBef>
            </a:pPr>
            <a:r>
              <a:rPr lang="zh-TW" altLang="zh-TW" sz="2400" dirty="0">
                <a:latin typeface="標楷體" panose="03000509000000000000" pitchFamily="65" charset="-120"/>
                <a:ea typeface="標楷體" panose="03000509000000000000" pitchFamily="65" charset="-120"/>
              </a:rPr>
              <a:t>即時監控資訊系統</a:t>
            </a:r>
            <a:r>
              <a:rPr lang="zh-TW" altLang="en-US" sz="2400" dirty="0">
                <a:latin typeface="標楷體" panose="03000509000000000000" pitchFamily="65" charset="-120"/>
                <a:ea typeface="標楷體" panose="03000509000000000000" pitchFamily="65" charset="-120"/>
              </a:rPr>
              <a:t>架構圖</a:t>
            </a:r>
            <a:r>
              <a:rPr lang="en-US" altLang="zh-TW" sz="2400" dirty="0">
                <a:latin typeface="標楷體" panose="03000509000000000000" pitchFamily="65" charset="-120"/>
                <a:ea typeface="標楷體" panose="03000509000000000000" pitchFamily="65" charset="-120"/>
              </a:rPr>
              <a:t>:</a:t>
            </a:r>
          </a:p>
          <a:p>
            <a:pPr marL="182563" lvl="1">
              <a:spcBef>
                <a:spcPts val="1417"/>
              </a:spcBef>
            </a:pPr>
            <a:r>
              <a:rPr lang="zh-TW" altLang="en-US" sz="2000" dirty="0">
                <a:latin typeface="標楷體" panose="03000509000000000000" pitchFamily="65" charset="-120"/>
                <a:ea typeface="標楷體" panose="03000509000000000000" pitchFamily="65" charset="-120"/>
              </a:rPr>
              <a:t>採用</a:t>
            </a:r>
            <a:r>
              <a:rPr lang="en-US" altLang="zh-TW" sz="2000" dirty="0">
                <a:latin typeface="標楷體" panose="03000509000000000000" pitchFamily="65" charset="-120"/>
                <a:ea typeface="標楷體" panose="03000509000000000000" pitchFamily="65" charset="-120"/>
              </a:rPr>
              <a:t>Java</a:t>
            </a:r>
            <a:r>
              <a:rPr lang="zh-TW" altLang="en-US" sz="2000" dirty="0">
                <a:latin typeface="標楷體" panose="03000509000000000000" pitchFamily="65" charset="-120"/>
                <a:ea typeface="標楷體" panose="03000509000000000000" pitchFamily="65" charset="-120"/>
              </a:rPr>
              <a:t>開發。</a:t>
            </a:r>
            <a:endParaRPr lang="zh-TW" altLang="en-US" sz="2000" dirty="0">
              <a:latin typeface="標楷體" panose="03000509000000000000" pitchFamily="65" charset="-120"/>
              <a:ea typeface="標楷體" panose="03000509000000000000" pitchFamily="65" charset="-120"/>
            </a:endParaRPr>
          </a:p>
        </p:txBody>
      </p:sp>
      <p:pic>
        <p:nvPicPr>
          <p:cNvPr id="13" name="圖片 12" descr="圖3_5系統架構"/>
          <p:cNvPicPr/>
          <p:nvPr/>
        </p:nvPicPr>
        <p:blipFill>
          <a:blip r:embed="rId3">
            <a:extLst>
              <a:ext uri="{28A0092B-C50C-407E-A947-70E740481C1C}">
                <a14:useLocalDpi xmlns:a14="http://schemas.microsoft.com/office/drawing/2010/main" val="0"/>
              </a:ext>
            </a:extLst>
          </a:blip>
          <a:srcRect/>
          <a:stretch>
            <a:fillRect/>
          </a:stretch>
        </p:blipFill>
        <p:spPr bwMode="auto">
          <a:xfrm>
            <a:off x="3888423" y="947738"/>
            <a:ext cx="5193665" cy="5389000"/>
          </a:xfrm>
          <a:prstGeom prst="rect">
            <a:avLst/>
          </a:prstGeom>
          <a:noFill/>
          <a:ln>
            <a:noFill/>
          </a:ln>
        </p:spPr>
      </p:pic>
    </p:spTree>
    <p:extLst>
      <p:ext uri="{BB962C8B-B14F-4D97-AF65-F5344CB8AC3E}">
        <p14:creationId xmlns:p14="http://schemas.microsoft.com/office/powerpoint/2010/main" val="1660576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SR module(5/11)</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系統功能規劃</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12</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 name="Picture 2" descr="圖3_6系統功能規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5860" y="1772816"/>
            <a:ext cx="7222564" cy="428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9502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AO module(6/11)</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溫濕度及重量感應模組</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13</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3" descr="圖4_6A溫濕度重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52" y="1844824"/>
            <a:ext cx="4239037" cy="407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22"/>
          <p:cNvSpPr>
            <a:spLocks/>
          </p:cNvSpPr>
          <p:nvPr/>
        </p:nvSpPr>
        <p:spPr bwMode="auto">
          <a:xfrm>
            <a:off x="6578789" y="3529479"/>
            <a:ext cx="1282700" cy="276225"/>
          </a:xfrm>
          <a:custGeom>
            <a:avLst/>
            <a:gdLst>
              <a:gd name="T0" fmla="*/ 5 w 808"/>
              <a:gd name="T1" fmla="*/ 0 h 174"/>
              <a:gd name="T2" fmla="*/ 208 w 808"/>
              <a:gd name="T3" fmla="*/ 166 h 174"/>
              <a:gd name="T4" fmla="*/ 808 w 808"/>
              <a:gd name="T5" fmla="*/ 166 h 174"/>
              <a:gd name="T6" fmla="*/ 808 w 808"/>
              <a:gd name="T7" fmla="*/ 174 h 174"/>
              <a:gd name="T8" fmla="*/ 205 w 808"/>
              <a:gd name="T9" fmla="*/ 174 h 174"/>
              <a:gd name="T10" fmla="*/ 0 w 808"/>
              <a:gd name="T11" fmla="*/ 7 h 174"/>
              <a:gd name="T12" fmla="*/ 5 w 80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808" h="174">
                <a:moveTo>
                  <a:pt x="5" y="0"/>
                </a:moveTo>
                <a:lnTo>
                  <a:pt x="208" y="166"/>
                </a:lnTo>
                <a:lnTo>
                  <a:pt x="808" y="166"/>
                </a:lnTo>
                <a:lnTo>
                  <a:pt x="808" y="174"/>
                </a:lnTo>
                <a:lnTo>
                  <a:pt x="205" y="174"/>
                </a:lnTo>
                <a:lnTo>
                  <a:pt x="0" y="7"/>
                </a:lnTo>
                <a:lnTo>
                  <a:pt x="5"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3"/>
          <p:cNvSpPr txBox="1"/>
          <p:nvPr/>
        </p:nvSpPr>
        <p:spPr>
          <a:xfrm>
            <a:off x="6803087" y="3448279"/>
            <a:ext cx="1338828"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a:t>
            </a:r>
            <a:r>
              <a:rPr lang="zh-TW"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濕</a:t>
            </a:r>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度感應</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1"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文本框 91"/>
          <p:cNvSpPr txBox="1"/>
          <p:nvPr/>
        </p:nvSpPr>
        <p:spPr>
          <a:xfrm>
            <a:off x="989938" y="3360251"/>
            <a:ext cx="1107996"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重量感應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2034456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AO module(7/11)</a:t>
            </a:r>
          </a:p>
        </p:txBody>
      </p:sp>
      <p:sp>
        <p:nvSpPr>
          <p:cNvPr id="25603" name="內容版面配置區 11"/>
          <p:cNvSpPr>
            <a:spLocks noGrp="1"/>
          </p:cNvSpPr>
          <p:nvPr>
            <p:ph idx="1"/>
          </p:nvPr>
        </p:nvSpPr>
        <p:spPr/>
        <p:txBody>
          <a:bodyPr/>
          <a:lstStyle/>
          <a:p>
            <a:r>
              <a:rPr lang="zh-TW" altLang="zh-TW" dirty="0">
                <a:latin typeface="標楷體" panose="03000509000000000000" pitchFamily="65" charset="-120"/>
                <a:ea typeface="標楷體" panose="03000509000000000000" pitchFamily="65" charset="-120"/>
              </a:rPr>
              <a:t>溫濕度及火災警報模組</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14</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3" name="圖片 12" descr="C:\Users\hrne\AppData\Local\Microsoft\Windows\INetCache\Content.Word\圖4_7A溫濕度火光.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32" y="1571969"/>
            <a:ext cx="3322320" cy="4631356"/>
          </a:xfrm>
          <a:prstGeom prst="rect">
            <a:avLst/>
          </a:prstGeom>
          <a:noFill/>
          <a:ln>
            <a:noFill/>
          </a:ln>
        </p:spPr>
      </p:pic>
      <p:sp>
        <p:nvSpPr>
          <p:cNvPr id="14" name="Freeform 22"/>
          <p:cNvSpPr>
            <a:spLocks/>
          </p:cNvSpPr>
          <p:nvPr/>
        </p:nvSpPr>
        <p:spPr bwMode="auto">
          <a:xfrm>
            <a:off x="5582192" y="3059751"/>
            <a:ext cx="2657633" cy="193974"/>
          </a:xfrm>
          <a:custGeom>
            <a:avLst/>
            <a:gdLst>
              <a:gd name="T0" fmla="*/ 5 w 808"/>
              <a:gd name="T1" fmla="*/ 0 h 174"/>
              <a:gd name="T2" fmla="*/ 208 w 808"/>
              <a:gd name="T3" fmla="*/ 166 h 174"/>
              <a:gd name="T4" fmla="*/ 808 w 808"/>
              <a:gd name="T5" fmla="*/ 166 h 174"/>
              <a:gd name="T6" fmla="*/ 808 w 808"/>
              <a:gd name="T7" fmla="*/ 174 h 174"/>
              <a:gd name="T8" fmla="*/ 205 w 808"/>
              <a:gd name="T9" fmla="*/ 174 h 174"/>
              <a:gd name="T10" fmla="*/ 0 w 808"/>
              <a:gd name="T11" fmla="*/ 7 h 174"/>
              <a:gd name="T12" fmla="*/ 5 w 80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808" h="174">
                <a:moveTo>
                  <a:pt x="5" y="0"/>
                </a:moveTo>
                <a:lnTo>
                  <a:pt x="208" y="166"/>
                </a:lnTo>
                <a:lnTo>
                  <a:pt x="808" y="166"/>
                </a:lnTo>
                <a:lnTo>
                  <a:pt x="808" y="174"/>
                </a:lnTo>
                <a:lnTo>
                  <a:pt x="205" y="174"/>
                </a:lnTo>
                <a:lnTo>
                  <a:pt x="0" y="7"/>
                </a:lnTo>
                <a:lnTo>
                  <a:pt x="5"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3"/>
          <p:cNvSpPr txBox="1"/>
          <p:nvPr/>
        </p:nvSpPr>
        <p:spPr>
          <a:xfrm>
            <a:off x="6266614" y="2947814"/>
            <a:ext cx="1338828"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溫濕度感應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6" name="Freeform 24"/>
          <p:cNvSpPr>
            <a:spLocks/>
          </p:cNvSpPr>
          <p:nvPr/>
        </p:nvSpPr>
        <p:spPr bwMode="auto">
          <a:xfrm>
            <a:off x="5216828" y="1894507"/>
            <a:ext cx="1712358" cy="227908"/>
          </a:xfrm>
          <a:custGeom>
            <a:avLst/>
            <a:gdLst>
              <a:gd name="T0" fmla="*/ 5 w 801"/>
              <a:gd name="T1" fmla="*/ 173 h 173"/>
              <a:gd name="T2" fmla="*/ 208 w 801"/>
              <a:gd name="T3" fmla="*/ 6 h 173"/>
              <a:gd name="T4" fmla="*/ 801 w 801"/>
              <a:gd name="T5" fmla="*/ 6 h 173"/>
              <a:gd name="T6" fmla="*/ 801 w 801"/>
              <a:gd name="T7" fmla="*/ 0 h 173"/>
              <a:gd name="T8" fmla="*/ 205 w 801"/>
              <a:gd name="T9" fmla="*/ 0 h 173"/>
              <a:gd name="T10" fmla="*/ 0 w 801"/>
              <a:gd name="T11" fmla="*/ 167 h 173"/>
              <a:gd name="T12" fmla="*/ 5 w 8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1" h="173">
                <a:moveTo>
                  <a:pt x="5" y="173"/>
                </a:moveTo>
                <a:lnTo>
                  <a:pt x="208" y="6"/>
                </a:lnTo>
                <a:lnTo>
                  <a:pt x="801" y="6"/>
                </a:lnTo>
                <a:lnTo>
                  <a:pt x="801" y="0"/>
                </a:lnTo>
                <a:lnTo>
                  <a:pt x="205" y="0"/>
                </a:lnTo>
                <a:lnTo>
                  <a:pt x="0" y="167"/>
                </a:lnTo>
                <a:lnTo>
                  <a:pt x="5" y="173"/>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文本框 93"/>
          <p:cNvSpPr txBox="1"/>
          <p:nvPr/>
        </p:nvSpPr>
        <p:spPr>
          <a:xfrm>
            <a:off x="6266614" y="1542834"/>
            <a:ext cx="1569660"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一氧化碳檢測</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8" name="Freeform 20"/>
          <p:cNvSpPr>
            <a:spLocks/>
          </p:cNvSpPr>
          <p:nvPr/>
        </p:nvSpPr>
        <p:spPr bwMode="auto">
          <a:xfrm>
            <a:off x="2494656" y="2767016"/>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1"/>
          <p:cNvSpPr>
            <a:spLocks/>
          </p:cNvSpPr>
          <p:nvPr/>
        </p:nvSpPr>
        <p:spPr bwMode="auto">
          <a:xfrm>
            <a:off x="3717031" y="2743203"/>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91"/>
          <p:cNvSpPr txBox="1"/>
          <p:nvPr/>
        </p:nvSpPr>
        <p:spPr>
          <a:xfrm>
            <a:off x="2010547" y="2673909"/>
            <a:ext cx="1107996"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火光感</a:t>
            </a:r>
            <a:r>
              <a:rPr lang="zh-TW"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27168716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AO module(8/11)</a:t>
            </a:r>
          </a:p>
        </p:txBody>
      </p:sp>
      <p:sp>
        <p:nvSpPr>
          <p:cNvPr id="25603" name="內容版面配置區 11"/>
          <p:cNvSpPr>
            <a:spLocks noGrp="1"/>
          </p:cNvSpPr>
          <p:nvPr>
            <p:ph idx="1"/>
          </p:nvPr>
        </p:nvSpPr>
        <p:spPr/>
        <p:txBody>
          <a:bodyPr/>
          <a:lstStyle/>
          <a:p>
            <a:r>
              <a:rPr lang="zh-TW" altLang="zh-TW" dirty="0">
                <a:latin typeface="標楷體" panose="03000509000000000000" pitchFamily="65" charset="-120"/>
                <a:ea typeface="標楷體" panose="03000509000000000000" pitchFamily="65" charset="-120"/>
              </a:rPr>
              <a:t>電源控制模組</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15</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descr="圖4_8A電源控制"/>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1741" y="1628774"/>
            <a:ext cx="4207322" cy="4149102"/>
          </a:xfrm>
          <a:prstGeom prst="rect">
            <a:avLst/>
          </a:prstGeom>
          <a:noFill/>
          <a:ln>
            <a:noFill/>
          </a:ln>
        </p:spPr>
      </p:pic>
      <p:sp>
        <p:nvSpPr>
          <p:cNvPr id="9" name="Freeform 22"/>
          <p:cNvSpPr>
            <a:spLocks/>
          </p:cNvSpPr>
          <p:nvPr/>
        </p:nvSpPr>
        <p:spPr bwMode="auto">
          <a:xfrm>
            <a:off x="6149753" y="4096123"/>
            <a:ext cx="1282700" cy="276225"/>
          </a:xfrm>
          <a:custGeom>
            <a:avLst/>
            <a:gdLst>
              <a:gd name="T0" fmla="*/ 5 w 808"/>
              <a:gd name="T1" fmla="*/ 0 h 174"/>
              <a:gd name="T2" fmla="*/ 208 w 808"/>
              <a:gd name="T3" fmla="*/ 166 h 174"/>
              <a:gd name="T4" fmla="*/ 808 w 808"/>
              <a:gd name="T5" fmla="*/ 166 h 174"/>
              <a:gd name="T6" fmla="*/ 808 w 808"/>
              <a:gd name="T7" fmla="*/ 174 h 174"/>
              <a:gd name="T8" fmla="*/ 205 w 808"/>
              <a:gd name="T9" fmla="*/ 174 h 174"/>
              <a:gd name="T10" fmla="*/ 0 w 808"/>
              <a:gd name="T11" fmla="*/ 7 h 174"/>
              <a:gd name="T12" fmla="*/ 5 w 80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808" h="174">
                <a:moveTo>
                  <a:pt x="5" y="0"/>
                </a:moveTo>
                <a:lnTo>
                  <a:pt x="208" y="166"/>
                </a:lnTo>
                <a:lnTo>
                  <a:pt x="808" y="166"/>
                </a:lnTo>
                <a:lnTo>
                  <a:pt x="808" y="174"/>
                </a:lnTo>
                <a:lnTo>
                  <a:pt x="205" y="174"/>
                </a:lnTo>
                <a:lnTo>
                  <a:pt x="0" y="7"/>
                </a:lnTo>
                <a:lnTo>
                  <a:pt x="5"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3"/>
          <p:cNvSpPr txBox="1"/>
          <p:nvPr/>
        </p:nvSpPr>
        <p:spPr>
          <a:xfrm>
            <a:off x="6374051" y="4014923"/>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電源</a:t>
            </a:r>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控</a:t>
            </a:r>
            <a:r>
              <a:rPr lang="zh-TW"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制</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9066408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AO module(9/11)</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a:latin typeface="標楷體" panose="03000509000000000000" pitchFamily="65" charset="-120"/>
                <a:ea typeface="標楷體" panose="03000509000000000000" pitchFamily="65" charset="-120"/>
              </a:rPr>
              <a:t>-</a:t>
            </a:r>
            <a:r>
              <a:rPr lang="zh-TW" altLang="en-US" dirty="0">
                <a:solidFill>
                  <a:srgbClr val="0070C0"/>
                </a:solidFill>
                <a:latin typeface="標楷體" panose="03000509000000000000" pitchFamily="65" charset="-120"/>
                <a:ea typeface="標楷體" panose="03000509000000000000" pitchFamily="65" charset="-120"/>
              </a:rPr>
              <a:t>主畫面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16</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p:cNvPicPr/>
          <p:nvPr/>
        </p:nvPicPr>
        <p:blipFill>
          <a:blip r:embed="rId3"/>
          <a:stretch>
            <a:fillRect/>
          </a:stretch>
        </p:blipFill>
        <p:spPr>
          <a:xfrm>
            <a:off x="848250" y="1628774"/>
            <a:ext cx="7169310" cy="4392914"/>
          </a:xfrm>
          <a:prstGeom prst="rect">
            <a:avLst/>
          </a:prstGeom>
        </p:spPr>
      </p:pic>
    </p:spTree>
    <p:extLst>
      <p:ext uri="{BB962C8B-B14F-4D97-AF65-F5344CB8AC3E}">
        <p14:creationId xmlns:p14="http://schemas.microsoft.com/office/powerpoint/2010/main" val="2586413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AO module(10/11)</a:t>
            </a:r>
          </a:p>
        </p:txBody>
      </p:sp>
      <p:sp>
        <p:nvSpPr>
          <p:cNvPr id="25603" name="內容版面配置區 11"/>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調整</a:t>
            </a:r>
            <a:r>
              <a:rPr lang="zh-TW" altLang="zh-TW" dirty="0">
                <a:latin typeface="標楷體" panose="03000509000000000000" pitchFamily="65" charset="-120"/>
                <a:ea typeface="標楷體" panose="03000509000000000000" pitchFamily="65" charset="-120"/>
              </a:rPr>
              <a:t>感應裝置畫面</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17</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descr="C:\Users\hrne\AppData\Local\Microsoft\Windows\INetCache\Content.Word\圖4_3A感應裝置.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 y="1844824"/>
            <a:ext cx="8995410" cy="3971131"/>
          </a:xfrm>
          <a:prstGeom prst="rect">
            <a:avLst/>
          </a:prstGeom>
          <a:noFill/>
          <a:ln>
            <a:noFill/>
          </a:ln>
        </p:spPr>
      </p:pic>
    </p:spTree>
    <p:extLst>
      <p:ext uri="{BB962C8B-B14F-4D97-AF65-F5344CB8AC3E}">
        <p14:creationId xmlns:p14="http://schemas.microsoft.com/office/powerpoint/2010/main" val="33685350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AO module(11/11)</a:t>
            </a: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18</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感應模組警戒值設定</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36" name="Picture 2" descr="圖4_4A警戒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72" y="1484784"/>
            <a:ext cx="8662378" cy="210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圖片 3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72" y="3591714"/>
            <a:ext cx="8662378" cy="2438790"/>
          </a:xfrm>
          <a:prstGeom prst="rect">
            <a:avLst/>
          </a:prstGeom>
          <a:noFill/>
          <a:ln>
            <a:noFill/>
          </a:ln>
        </p:spPr>
      </p:pic>
    </p:spTree>
    <p:extLst>
      <p:ext uri="{BB962C8B-B14F-4D97-AF65-F5344CB8AC3E}">
        <p14:creationId xmlns:p14="http://schemas.microsoft.com/office/powerpoint/2010/main" val="22167933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latin typeface="Times New Roman" panose="02020603050405020304" pitchFamily="18" charset="0"/>
                <a:cs typeface="Times New Roman" panose="02020603050405020304" pitchFamily="18" charset="0"/>
              </a:rPr>
              <a:t>Experimental </a:t>
            </a:r>
            <a:r>
              <a:rPr lang="en-US" altLang="zh-TW" sz="3200" dirty="0" smtClean="0">
                <a:latin typeface="Times New Roman" panose="02020603050405020304" pitchFamily="18" charset="0"/>
                <a:cs typeface="Times New Roman" panose="02020603050405020304" pitchFamily="18" charset="0"/>
              </a:rPr>
              <a:t>results(1/6)</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19</a:t>
            </a:fld>
            <a:endParaRPr lang="en-US" altLang="zh-TW"/>
          </a:p>
        </p:txBody>
      </p:sp>
      <p:sp>
        <p:nvSpPr>
          <p:cNvPr id="27"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0070C0"/>
                </a:solidFill>
                <a:latin typeface="標楷體" panose="03000509000000000000" pitchFamily="65" charset="-120"/>
                <a:ea typeface="標楷體" panose="03000509000000000000" pitchFamily="65" charset="-120"/>
              </a:rPr>
              <a:t>裁切機</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28" name="圖片 27" descr="C:\Users\hrne\AppData\Local\Microsoft\Windows\INetCache\Content.Word\圖4_9B裁切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820" y="1844824"/>
            <a:ext cx="3655060" cy="3892710"/>
          </a:xfrm>
          <a:prstGeom prst="rect">
            <a:avLst/>
          </a:prstGeom>
          <a:noFill/>
          <a:ln>
            <a:noFill/>
          </a:ln>
        </p:spPr>
      </p:pic>
      <p:pic>
        <p:nvPicPr>
          <p:cNvPr id="29" name="圖片 28" descr="C:\Users\hrne\AppData\Local\Microsoft\Windows\INetCache\Content.Word\圖4_9C裁切機.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844824"/>
            <a:ext cx="4082415" cy="4138136"/>
          </a:xfrm>
          <a:prstGeom prst="rect">
            <a:avLst/>
          </a:prstGeom>
          <a:noFill/>
          <a:ln>
            <a:noFill/>
          </a:ln>
        </p:spPr>
      </p:pic>
    </p:spTree>
    <p:extLst>
      <p:ext uri="{BB962C8B-B14F-4D97-AF65-F5344CB8AC3E}">
        <p14:creationId xmlns:p14="http://schemas.microsoft.com/office/powerpoint/2010/main" val="457030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Outline</a:t>
            </a:r>
          </a:p>
        </p:txBody>
      </p:sp>
      <p:sp>
        <p:nvSpPr>
          <p:cNvPr id="17411" name="Content Placeholder 2"/>
          <p:cNvSpPr>
            <a:spLocks noGrp="1"/>
          </p:cNvSpPr>
          <p:nvPr>
            <p:ph idx="1"/>
          </p:nvPr>
        </p:nvSpPr>
        <p:spPr/>
        <p:txBody>
          <a:bodyPr/>
          <a:lstStyle/>
          <a:p>
            <a:r>
              <a:rPr lang="en-US" altLang="zh-TW" sz="3200" dirty="0" smtClean="0">
                <a:latin typeface="Times New Roman" panose="02020603050405020304" pitchFamily="18" charset="0"/>
                <a:cs typeface="Times New Roman" panose="02020603050405020304" pitchFamily="18" charset="0"/>
              </a:rPr>
              <a:t>Introduction</a:t>
            </a:r>
          </a:p>
          <a:p>
            <a:r>
              <a:rPr lang="en-US" altLang="zh-TW" sz="3200" dirty="0" smtClean="0">
                <a:latin typeface="Times New Roman" panose="02020603050405020304" pitchFamily="18" charset="0"/>
                <a:cs typeface="Times New Roman" panose="02020603050405020304" pitchFamily="18" charset="0"/>
              </a:rPr>
              <a:t>Background</a:t>
            </a:r>
          </a:p>
          <a:p>
            <a:r>
              <a:rPr lang="en-US" altLang="zh-TW" sz="3200" dirty="0" smtClean="0">
                <a:latin typeface="Times New Roman" panose="02020603050405020304" pitchFamily="18" charset="0"/>
                <a:cs typeface="Times New Roman" panose="02020603050405020304" pitchFamily="18" charset="0"/>
              </a:rPr>
              <a:t>Proposed method</a:t>
            </a:r>
          </a:p>
          <a:p>
            <a:pPr lvl="1"/>
            <a:r>
              <a:rPr lang="en-US" altLang="zh-TW" dirty="0" smtClean="0">
                <a:latin typeface="Times New Roman" panose="02020603050405020304" pitchFamily="18" charset="0"/>
                <a:cs typeface="Times New Roman" panose="02020603050405020304" pitchFamily="18" charset="0"/>
              </a:rPr>
              <a:t>Sparse Representation module</a:t>
            </a:r>
          </a:p>
          <a:p>
            <a:pPr lvl="1"/>
            <a:r>
              <a:rPr lang="en-US" altLang="zh-TW" dirty="0" smtClean="0">
                <a:latin typeface="Times New Roman" panose="02020603050405020304" pitchFamily="18" charset="0"/>
                <a:cs typeface="Times New Roman" panose="02020603050405020304" pitchFamily="18" charset="0"/>
              </a:rPr>
              <a:t>Ant-colony Optimization module</a:t>
            </a:r>
          </a:p>
          <a:p>
            <a:r>
              <a:rPr lang="en-US" altLang="zh-TW" sz="3200" dirty="0" smtClean="0">
                <a:latin typeface="Times New Roman" panose="02020603050405020304" pitchFamily="18" charset="0"/>
                <a:cs typeface="Times New Roman" panose="02020603050405020304" pitchFamily="18" charset="0"/>
              </a:rPr>
              <a:t>Experimental results</a:t>
            </a:r>
          </a:p>
          <a:p>
            <a:r>
              <a:rPr lang="en-US" altLang="zh-TW" sz="3200" dirty="0" smtClean="0">
                <a:latin typeface="Times New Roman" panose="02020603050405020304" pitchFamily="18" charset="0"/>
                <a:cs typeface="Times New Roman" panose="02020603050405020304" pitchFamily="18" charset="0"/>
              </a:rPr>
              <a:t>Conclusions</a:t>
            </a:r>
            <a:endParaRPr lang="en-US" altLang="zh-TW" sz="3200" dirty="0">
              <a:latin typeface="Times New Roman" panose="02020603050405020304" pitchFamily="18" charset="0"/>
              <a:cs typeface="Times New Roman" panose="02020603050405020304" pitchFamily="18" charset="0"/>
            </a:endParaRPr>
          </a:p>
          <a:p>
            <a:r>
              <a:rPr lang="en-US" altLang="zh-TW" sz="3200" dirty="0" smtClean="0">
                <a:latin typeface="Times New Roman" panose="02020603050405020304" pitchFamily="18" charset="0"/>
                <a:cs typeface="Times New Roman" panose="02020603050405020304" pitchFamily="18" charset="0"/>
              </a:rPr>
              <a:t>References</a:t>
            </a:r>
          </a:p>
        </p:txBody>
      </p:sp>
      <p:sp>
        <p:nvSpPr>
          <p:cNvPr id="1741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B64C4BE5-6A23-4DFD-ABB3-597C03BFC83C}" type="slidenum">
              <a:rPr lang="en-US" altLang="zh-TW" smtClean="0">
                <a:latin typeface="Courier New" pitchFamily="49" charset="0"/>
              </a:rPr>
              <a:pPr eaLnBrk="1" hangingPunct="1"/>
              <a:t>2</a:t>
            </a:fld>
            <a:endParaRPr lang="en-US" altLang="zh-TW" smtClean="0">
              <a:latin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latin typeface="Times New Roman" panose="02020603050405020304" pitchFamily="18" charset="0"/>
                <a:cs typeface="Times New Roman" panose="02020603050405020304" pitchFamily="18" charset="0"/>
              </a:rPr>
              <a:t>Experimental </a:t>
            </a:r>
            <a:r>
              <a:rPr lang="en-US" altLang="zh-TW" sz="3200" dirty="0" smtClean="0">
                <a:latin typeface="Times New Roman" panose="02020603050405020304" pitchFamily="18" charset="0"/>
                <a:cs typeface="Times New Roman" panose="02020603050405020304" pitchFamily="18" charset="0"/>
              </a:rPr>
              <a:t>results(2/6)</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20</a:t>
            </a:fld>
            <a:endParaRPr lang="en-US" altLang="zh-TW"/>
          </a:p>
        </p:txBody>
      </p:sp>
      <p:sp>
        <p:nvSpPr>
          <p:cNvPr id="31"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en-US" dirty="0">
                <a:solidFill>
                  <a:srgbClr val="0070C0"/>
                </a:solidFill>
                <a:latin typeface="標楷體" panose="03000509000000000000" pitchFamily="65" charset="-120"/>
                <a:ea typeface="標楷體" panose="03000509000000000000" pitchFamily="65" charset="-120"/>
              </a:rPr>
              <a:t>洗床機</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32" name="圖片 31" descr="C:\Users\hrne\AppData\Local\Microsoft\Windows\INetCache\Content.Word\圖4_11A洗床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705925"/>
            <a:ext cx="3376598" cy="4256389"/>
          </a:xfrm>
          <a:prstGeom prst="rect">
            <a:avLst/>
          </a:prstGeom>
          <a:noFill/>
          <a:ln>
            <a:noFill/>
          </a:ln>
        </p:spPr>
      </p:pic>
      <p:pic>
        <p:nvPicPr>
          <p:cNvPr id="33" name="Picture 2" descr="圖4_11B洗床機"/>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1918" y="1705925"/>
            <a:ext cx="3550248" cy="453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940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latin typeface="Times New Roman" panose="02020603050405020304" pitchFamily="18" charset="0"/>
                <a:cs typeface="Times New Roman" panose="02020603050405020304" pitchFamily="18" charset="0"/>
              </a:rPr>
              <a:t>Experimental </a:t>
            </a:r>
            <a:r>
              <a:rPr lang="en-US" altLang="zh-TW" sz="3200" dirty="0" smtClean="0">
                <a:latin typeface="Times New Roman" panose="02020603050405020304" pitchFamily="18" charset="0"/>
                <a:cs typeface="Times New Roman" panose="02020603050405020304" pitchFamily="18" charset="0"/>
              </a:rPr>
              <a:t>results(3/6)</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21</a:t>
            </a:fld>
            <a:endParaRPr lang="en-US" altLang="zh-TW"/>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0070C0"/>
                </a:solidFill>
                <a:latin typeface="標楷體" panose="03000509000000000000" pitchFamily="65" charset="-120"/>
                <a:ea typeface="標楷體" panose="03000509000000000000" pitchFamily="65" charset="-120"/>
              </a:rPr>
              <a:t>廠區任意位置</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8" name="Picture 2" descr="圖4_12B產區位置"/>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669817"/>
            <a:ext cx="4164949" cy="380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圖4_13A燈光測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1450" y="920304"/>
            <a:ext cx="3533755" cy="265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圖4_13B燈光測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1450" y="3774738"/>
            <a:ext cx="3646553" cy="27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909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latin typeface="Times New Roman" panose="02020603050405020304" pitchFamily="18" charset="0"/>
                <a:cs typeface="Times New Roman" panose="02020603050405020304" pitchFamily="18" charset="0"/>
              </a:rPr>
              <a:t>Experimental </a:t>
            </a:r>
            <a:r>
              <a:rPr lang="en-US" altLang="zh-TW" sz="3200" dirty="0" smtClean="0">
                <a:latin typeface="Times New Roman" panose="02020603050405020304" pitchFamily="18" charset="0"/>
                <a:cs typeface="Times New Roman" panose="02020603050405020304" pitchFamily="18" charset="0"/>
              </a:rPr>
              <a:t>results(4/6)</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22</a:t>
            </a:fld>
            <a:endParaRPr lang="en-US" altLang="zh-TW"/>
          </a:p>
        </p:txBody>
      </p:sp>
      <p:sp>
        <p:nvSpPr>
          <p:cNvPr id="6" name="內容版面配置區 5"/>
          <p:cNvSpPr>
            <a:spLocks noGrp="1"/>
          </p:cNvSpPr>
          <p:nvPr>
            <p:ph idx="1"/>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即時監控傳輸實驗</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模擬分別連接</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台感應裝置的傳輸時間。</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次及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次，每次間隔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秒計算其平均回應時間。</a:t>
            </a:r>
            <a:endParaRPr lang="zh-TW" altLang="en-US" dirty="0"/>
          </a:p>
        </p:txBody>
      </p:sp>
      <p:pic>
        <p:nvPicPr>
          <p:cNvPr id="11" name="圖片 10"/>
          <p:cNvPicPr/>
          <p:nvPr/>
        </p:nvPicPr>
        <p:blipFill>
          <a:blip r:embed="rId3">
            <a:extLst>
              <a:ext uri="{28A0092B-C50C-407E-A947-70E740481C1C}">
                <a14:useLocalDpi xmlns:a14="http://schemas.microsoft.com/office/drawing/2010/main" val="0"/>
              </a:ext>
            </a:extLst>
          </a:blip>
          <a:srcRect/>
          <a:stretch>
            <a:fillRect/>
          </a:stretch>
        </p:blipFill>
        <p:spPr bwMode="auto">
          <a:xfrm>
            <a:off x="2346307" y="2780928"/>
            <a:ext cx="4681573" cy="2719304"/>
          </a:xfrm>
          <a:prstGeom prst="rect">
            <a:avLst/>
          </a:prstGeom>
          <a:noFill/>
          <a:ln>
            <a:noFill/>
          </a:ln>
        </p:spPr>
      </p:pic>
    </p:spTree>
    <p:extLst>
      <p:ext uri="{BB962C8B-B14F-4D97-AF65-F5344CB8AC3E}">
        <p14:creationId xmlns:p14="http://schemas.microsoft.com/office/powerpoint/2010/main" val="1563433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latin typeface="Times New Roman" panose="02020603050405020304" pitchFamily="18" charset="0"/>
                <a:cs typeface="Times New Roman" panose="02020603050405020304" pitchFamily="18" charset="0"/>
              </a:rPr>
              <a:t>Experimental </a:t>
            </a:r>
            <a:r>
              <a:rPr lang="en-US" altLang="zh-TW" sz="3200" dirty="0" smtClean="0">
                <a:latin typeface="Times New Roman" panose="02020603050405020304" pitchFamily="18" charset="0"/>
                <a:cs typeface="Times New Roman" panose="02020603050405020304" pitchFamily="18" charset="0"/>
              </a:rPr>
              <a:t>results(5/6)</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23</a:t>
            </a:fld>
            <a:endParaRPr lang="en-US" altLang="zh-TW"/>
          </a:p>
        </p:txBody>
      </p:sp>
      <p:sp>
        <p:nvSpPr>
          <p:cNvPr id="3" name="內容版面配置區 2"/>
          <p:cNvSpPr>
            <a:spLocks noGrp="1"/>
          </p:cNvSpPr>
          <p:nvPr>
            <p:ph idx="1"/>
          </p:nvPr>
        </p:nvSpPr>
        <p:spPr/>
        <p:txBody>
          <a:bodyPr/>
          <a:lstStyle/>
          <a:p>
            <a:pPr>
              <a:spcBef>
                <a:spcPts val="1417"/>
              </a:spcBef>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傳統工廠</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vs</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工廠即時監控資訊系統</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a:t>
            </a:r>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依照過往資料搭配目前的即時運作狀態調整工廠產能找出最有效率的方式，實現靈活生產的目標，為</a:t>
            </a:r>
            <a:r>
              <a:rPr lang="zh-TW" altLang="en-US" kern="1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工廠目的作準備。</a:t>
            </a:r>
            <a:endParaRPr lang="zh-TW" altLang="zh-TW" dirty="0"/>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4072594756"/>
              </p:ext>
            </p:extLst>
          </p:nvPr>
        </p:nvGraphicFramePr>
        <p:xfrm>
          <a:off x="1259632" y="1700808"/>
          <a:ext cx="5964443" cy="2018107"/>
        </p:xfrm>
        <a:graphic>
          <a:graphicData uri="http://schemas.openxmlformats.org/drawingml/2006/table">
            <a:tbl>
              <a:tblPr firstRow="1" firstCol="1" bandRow="1">
                <a:tableStyleId>{5C22544A-7EE6-4342-B048-85BDC9FD1C3A}</a:tableStyleId>
              </a:tblPr>
              <a:tblGrid>
                <a:gridCol w="1676759">
                  <a:extLst>
                    <a:ext uri="{9D8B030D-6E8A-4147-A177-3AD203B41FA5}">
                      <a16:colId xmlns:a16="http://schemas.microsoft.com/office/drawing/2014/main" val="2343476481"/>
                    </a:ext>
                  </a:extLst>
                </a:gridCol>
                <a:gridCol w="1772875">
                  <a:extLst>
                    <a:ext uri="{9D8B030D-6E8A-4147-A177-3AD203B41FA5}">
                      <a16:colId xmlns:a16="http://schemas.microsoft.com/office/drawing/2014/main" val="1202999396"/>
                    </a:ext>
                  </a:extLst>
                </a:gridCol>
                <a:gridCol w="2514809">
                  <a:extLst>
                    <a:ext uri="{9D8B030D-6E8A-4147-A177-3AD203B41FA5}">
                      <a16:colId xmlns:a16="http://schemas.microsoft.com/office/drawing/2014/main" val="2440361460"/>
                    </a:ext>
                  </a:extLst>
                </a:gridCol>
              </a:tblGrid>
              <a:tr h="288301">
                <a:tc>
                  <a:txBody>
                    <a:bodyPr/>
                    <a:lstStyle/>
                    <a:p>
                      <a:pP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傳統工廠</a:t>
                      </a:r>
                    </a:p>
                  </a:txBody>
                  <a:tcPr marL="68580" marR="68580" marT="0" marB="0"/>
                </a:tc>
                <a:tc>
                  <a:txBody>
                    <a:bodyPr/>
                    <a:lstStyle/>
                    <a:p>
                      <a:pPr algn="ct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工廠即時監控資訊系統</a:t>
                      </a:r>
                    </a:p>
                  </a:txBody>
                  <a:tcPr marL="68580" marR="68580" marT="0" marB="0"/>
                </a:tc>
                <a:extLst>
                  <a:ext uri="{0D108BD9-81ED-4DB2-BD59-A6C34878D82A}">
                    <a16:rowId xmlns:a16="http://schemas.microsoft.com/office/drawing/2014/main" val="1832063653"/>
                  </a:ext>
                </a:extLst>
              </a:tr>
              <a:tr h="576602">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收集及保存資料</a:t>
                      </a:r>
                    </a:p>
                  </a:txBody>
                  <a:tcPr marL="68580" marR="68580" marT="0" marB="0"/>
                </a:tc>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人工方式檢測及記錄工具機運作情形</a:t>
                      </a:r>
                    </a:p>
                  </a:txBody>
                  <a:tcPr marL="68580" marR="68580" marT="0" marB="0"/>
                </a:tc>
                <a:tc>
                  <a:txBody>
                    <a:bodyPr/>
                    <a:lstStyle/>
                    <a:p>
                      <a:pPr>
                        <a:lnSpc>
                          <a:spcPct val="1500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利用外接感應裝置自動收集資料並儲存在資料庫中</a:t>
                      </a:r>
                    </a:p>
                  </a:txBody>
                  <a:tcPr marL="68580" marR="68580" marT="0" marB="0"/>
                </a:tc>
                <a:extLst>
                  <a:ext uri="{0D108BD9-81ED-4DB2-BD59-A6C34878D82A}">
                    <a16:rowId xmlns:a16="http://schemas.microsoft.com/office/drawing/2014/main" val="2966157816"/>
                  </a:ext>
                </a:extLst>
              </a:tr>
              <a:tr h="288301">
                <a:tc>
                  <a:txBody>
                    <a:bodyPr/>
                    <a:lstStyle/>
                    <a:p>
                      <a:pPr>
                        <a:lnSpc>
                          <a:spcPct val="1500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資料傳輸</a:t>
                      </a:r>
                    </a:p>
                  </a:txBody>
                  <a:tcPr marL="68580" marR="68580" marT="0" marB="0"/>
                </a:tc>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人工作業</a:t>
                      </a:r>
                    </a:p>
                  </a:txBody>
                  <a:tcPr marL="68580" marR="68580" marT="0" marB="0"/>
                </a:tc>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利用無線網路傳輸資料</a:t>
                      </a:r>
                    </a:p>
                  </a:txBody>
                  <a:tcPr marL="68580" marR="68580" marT="0" marB="0"/>
                </a:tc>
                <a:extLst>
                  <a:ext uri="{0D108BD9-81ED-4DB2-BD59-A6C34878D82A}">
                    <a16:rowId xmlns:a16="http://schemas.microsoft.com/office/drawing/2014/main" val="3433605407"/>
                  </a:ext>
                </a:extLst>
              </a:tr>
              <a:tr h="864903">
                <a:tc>
                  <a:txBody>
                    <a:bodyPr/>
                    <a:lstStyle/>
                    <a:p>
                      <a:pPr>
                        <a:lnSpc>
                          <a:spcPct val="1500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遠端即時監控</a:t>
                      </a:r>
                    </a:p>
                  </a:txBody>
                  <a:tcPr marL="68580" marR="68580" marT="0" marB="0"/>
                </a:tc>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無資料呈現方式或是僅依靠</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LED</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螢幕顯示</a:t>
                      </a:r>
                    </a:p>
                  </a:txBody>
                  <a:tcPr marL="68580" marR="68580" marT="0" marB="0"/>
                </a:tc>
                <a:tc>
                  <a:txBody>
                    <a:bodyPr/>
                    <a:lstStyle/>
                    <a:p>
                      <a:pPr marL="342900" lvl="0" indent="-342900">
                        <a:lnSpc>
                          <a:spcPct val="150000"/>
                        </a:lnSpc>
                        <a:spcAft>
                          <a:spcPts val="0"/>
                        </a:spcAft>
                        <a:buFont typeface="+mj-lt"/>
                        <a:buAutoNum type="arabicPeriod"/>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透過電腦或智慧型裝置監控</a:t>
                      </a:r>
                    </a:p>
                    <a:p>
                      <a:pPr marL="342900" lvl="0" indent="-342900">
                        <a:lnSpc>
                          <a:spcPct val="150000"/>
                        </a:lnSpc>
                        <a:spcAft>
                          <a:spcPts val="0"/>
                        </a:spcAft>
                        <a:buFont typeface="+mj-lt"/>
                        <a:buAutoNum type="arabicPeriod"/>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連接</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50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台感應裝置下回應時間仍在</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秒內</a:t>
                      </a:r>
                    </a:p>
                  </a:txBody>
                  <a:tcPr marL="68580" marR="68580" marT="0" marB="0"/>
                </a:tc>
                <a:extLst>
                  <a:ext uri="{0D108BD9-81ED-4DB2-BD59-A6C34878D82A}">
                    <a16:rowId xmlns:a16="http://schemas.microsoft.com/office/drawing/2014/main" val="3774347226"/>
                  </a:ext>
                </a:extLst>
              </a:tr>
            </a:tbl>
          </a:graphicData>
        </a:graphic>
      </p:graphicFrame>
    </p:spTree>
    <p:extLst>
      <p:ext uri="{BB962C8B-B14F-4D97-AF65-F5344CB8AC3E}">
        <p14:creationId xmlns:p14="http://schemas.microsoft.com/office/powerpoint/2010/main" val="4023093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References(1/2</a:t>
            </a:r>
            <a:r>
              <a:rPr lang="en-US" altLang="zh-TW" sz="3200" dirty="0">
                <a:latin typeface="Times New Roman" panose="02020603050405020304" pitchFamily="18" charset="0"/>
                <a:cs typeface="Times New Roman" panose="02020603050405020304" pitchFamily="18" charset="0"/>
              </a:rPr>
              <a:t>)</a:t>
            </a:r>
            <a:endParaRPr lang="zh-TW" altLang="en-US" sz="3200" dirty="0"/>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J</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Schlechtendahl</a:t>
            </a:r>
            <a:r>
              <a:rPr lang="en-US" altLang="zh-TW" sz="1400" dirty="0">
                <a:latin typeface="Times New Roman" panose="02020603050405020304" pitchFamily="18" charset="0"/>
                <a:cs typeface="Times New Roman" panose="02020603050405020304" pitchFamily="18" charset="0"/>
              </a:rPr>
              <a:t>, M. </a:t>
            </a:r>
            <a:r>
              <a:rPr lang="en-US" altLang="zh-TW" sz="1400" dirty="0" err="1">
                <a:latin typeface="Times New Roman" panose="02020603050405020304" pitchFamily="18" charset="0"/>
                <a:cs typeface="Times New Roman" panose="02020603050405020304" pitchFamily="18" charset="0"/>
              </a:rPr>
              <a:t>Keinert</a:t>
            </a:r>
            <a:r>
              <a:rPr lang="en-US" altLang="zh-TW" sz="1400" dirty="0">
                <a:latin typeface="Times New Roman" panose="02020603050405020304" pitchFamily="18" charset="0"/>
                <a:cs typeface="Times New Roman" panose="02020603050405020304" pitchFamily="18" charset="0"/>
              </a:rPr>
              <a:t>, F. </a:t>
            </a:r>
            <a:r>
              <a:rPr lang="en-US" altLang="zh-TW" sz="1400" dirty="0" err="1">
                <a:latin typeface="Times New Roman" panose="02020603050405020304" pitchFamily="18" charset="0"/>
                <a:cs typeface="Times New Roman" panose="02020603050405020304" pitchFamily="18" charset="0"/>
              </a:rPr>
              <a:t>Kretschmer</a:t>
            </a:r>
            <a:r>
              <a:rPr lang="en-US" altLang="zh-TW" sz="1400" dirty="0">
                <a:latin typeface="Times New Roman" panose="02020603050405020304" pitchFamily="18" charset="0"/>
                <a:cs typeface="Times New Roman" panose="02020603050405020304" pitchFamily="18" charset="0"/>
              </a:rPr>
              <a:t>, A. </a:t>
            </a:r>
            <a:r>
              <a:rPr lang="en-US" altLang="zh-TW" sz="1400" dirty="0" err="1">
                <a:latin typeface="Times New Roman" panose="02020603050405020304" pitchFamily="18" charset="0"/>
                <a:cs typeface="Times New Roman" panose="02020603050405020304" pitchFamily="18" charset="0"/>
              </a:rPr>
              <a:t>Lechler</a:t>
            </a:r>
            <a:r>
              <a:rPr lang="en-US" altLang="zh-TW" sz="1400" dirty="0">
                <a:latin typeface="Times New Roman" panose="02020603050405020304" pitchFamily="18" charset="0"/>
                <a:cs typeface="Times New Roman" panose="02020603050405020304" pitchFamily="18" charset="0"/>
              </a:rPr>
              <a:t>, and A. </a:t>
            </a:r>
            <a:r>
              <a:rPr lang="en-US" altLang="zh-TW" sz="1400" dirty="0" err="1">
                <a:latin typeface="Times New Roman" panose="02020603050405020304" pitchFamily="18" charset="0"/>
                <a:cs typeface="Times New Roman" panose="02020603050405020304" pitchFamily="18" charset="0"/>
              </a:rPr>
              <a:t>Verl</a:t>
            </a:r>
            <a:r>
              <a:rPr lang="en-US" altLang="zh-TW" sz="1400" dirty="0">
                <a:latin typeface="Times New Roman" panose="02020603050405020304" pitchFamily="18" charset="0"/>
                <a:cs typeface="Times New Roman" panose="02020603050405020304" pitchFamily="18" charset="0"/>
              </a:rPr>
              <a:t>, “Making Existing Production Systems Industry 4.0-Ready,“ Production Engineering, vol. 9, no. 1, pp. 143-148, 2015.</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F</a:t>
            </a:r>
            <a:r>
              <a:rPr lang="en-US" altLang="zh-TW" sz="1400" dirty="0">
                <a:latin typeface="Times New Roman" panose="02020603050405020304" pitchFamily="18" charset="0"/>
                <a:cs typeface="Times New Roman" panose="02020603050405020304" pitchFamily="18" charset="0"/>
              </a:rPr>
              <a:t>. Griffiths and M. </a:t>
            </a:r>
            <a:r>
              <a:rPr lang="en-US" altLang="zh-TW" sz="1400" dirty="0" err="1">
                <a:latin typeface="Times New Roman" panose="02020603050405020304" pitchFamily="18" charset="0"/>
                <a:cs typeface="Times New Roman" panose="02020603050405020304" pitchFamily="18" charset="0"/>
              </a:rPr>
              <a:t>Ooi</a:t>
            </a:r>
            <a:r>
              <a:rPr lang="en-US" altLang="zh-TW" sz="1400" dirty="0">
                <a:latin typeface="Times New Roman" panose="02020603050405020304" pitchFamily="18" charset="0"/>
                <a:cs typeface="Times New Roman" panose="02020603050405020304" pitchFamily="18" charset="0"/>
              </a:rPr>
              <a:t>, “The Fourth Industrial Revolution - Industry 4.0 and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IEEE Instrumentation &amp; Measurement Magazine, vol. 78, pp. 218-235, Feb. 2019. </a:t>
            </a:r>
            <a:endParaRPr lang="en-US"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3] 	</a:t>
            </a:r>
            <a:r>
              <a:rPr lang="en-US" altLang="zh-TW" sz="1400" dirty="0" smtClean="0">
                <a:latin typeface="Times New Roman" panose="02020603050405020304" pitchFamily="18" charset="0"/>
                <a:cs typeface="Times New Roman" panose="02020603050405020304" pitchFamily="18" charset="0"/>
              </a:rPr>
              <a:t>D</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Raposo</a:t>
            </a:r>
            <a:r>
              <a:rPr lang="en-US" altLang="zh-TW" sz="1400" dirty="0">
                <a:latin typeface="Times New Roman" panose="02020603050405020304" pitchFamily="18" charset="0"/>
                <a:cs typeface="Times New Roman" panose="02020603050405020304" pitchFamily="18" charset="0"/>
              </a:rPr>
              <a:t>, A. Rodrigues, S. </a:t>
            </a:r>
            <a:r>
              <a:rPr lang="en-US" altLang="zh-TW" sz="1400" dirty="0" err="1">
                <a:latin typeface="Times New Roman" panose="02020603050405020304" pitchFamily="18" charset="0"/>
                <a:cs typeface="Times New Roman" panose="02020603050405020304" pitchFamily="18" charset="0"/>
              </a:rPr>
              <a:t>Sinche</a:t>
            </a:r>
            <a:r>
              <a:rPr lang="en-US" altLang="zh-TW" sz="1400" dirty="0">
                <a:latin typeface="Times New Roman" panose="02020603050405020304" pitchFamily="18" charset="0"/>
                <a:cs typeface="Times New Roman" panose="02020603050405020304" pitchFamily="18" charset="0"/>
              </a:rPr>
              <a:t>, J. S. Silva, and F. </a:t>
            </a:r>
            <a:r>
              <a:rPr lang="en-US" altLang="zh-TW" sz="1400" dirty="0" err="1">
                <a:latin typeface="Times New Roman" panose="02020603050405020304" pitchFamily="18" charset="0"/>
                <a:cs typeface="Times New Roman" panose="02020603050405020304" pitchFamily="18" charset="0"/>
              </a:rPr>
              <a:t>Boavida</a:t>
            </a:r>
            <a:r>
              <a:rPr lang="en-US" altLang="zh-TW" sz="1400" dirty="0">
                <a:latin typeface="Times New Roman" panose="02020603050405020304" pitchFamily="18" charset="0"/>
                <a:cs typeface="Times New Roman" panose="02020603050405020304" pitchFamily="18" charset="0"/>
              </a:rPr>
              <a:t>, “Industrial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Monitoring: Technologies and Architecture Proposal,” Sensors, vol. 18, no. 10, pp. 3658, Oct. 2018.</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[4]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Dandan</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Zhang, </a:t>
            </a:r>
            <a:r>
              <a:rPr lang="en-US" altLang="zh-TW" sz="1400" dirty="0" err="1">
                <a:latin typeface="Times New Roman" panose="02020603050405020304" pitchFamily="18" charset="0"/>
                <a:cs typeface="Times New Roman" panose="02020603050405020304" pitchFamily="18" charset="0"/>
              </a:rPr>
              <a:t>Zhiqiang</a:t>
            </a:r>
            <a:r>
              <a:rPr lang="en-US" altLang="zh-TW" sz="1400" dirty="0">
                <a:latin typeface="Times New Roman" panose="02020603050405020304" pitchFamily="18" charset="0"/>
                <a:cs typeface="Times New Roman" panose="02020603050405020304" pitchFamily="18" charset="0"/>
              </a:rPr>
              <a:t> Wei, and </a:t>
            </a:r>
            <a:r>
              <a:rPr lang="en-US" altLang="zh-TW" sz="1400" dirty="0" err="1">
                <a:latin typeface="Times New Roman" panose="02020603050405020304" pitchFamily="18" charset="0"/>
                <a:cs typeface="Times New Roman" panose="02020603050405020304" pitchFamily="18" charset="0"/>
              </a:rPr>
              <a:t>Yongquan</a:t>
            </a:r>
            <a:r>
              <a:rPr lang="en-US" altLang="zh-TW" sz="1400" dirty="0">
                <a:latin typeface="Times New Roman" panose="02020603050405020304" pitchFamily="18" charset="0"/>
                <a:cs typeface="Times New Roman" panose="02020603050405020304" pitchFamily="18" charset="0"/>
              </a:rPr>
              <a:t> Yang, “Research on Lightweight MVC Framework based on Spring MVC and </a:t>
            </a:r>
            <a:r>
              <a:rPr lang="en-US" altLang="zh-TW" sz="1400" dirty="0" err="1">
                <a:latin typeface="Times New Roman" panose="02020603050405020304" pitchFamily="18" charset="0"/>
                <a:cs typeface="Times New Roman" panose="02020603050405020304" pitchFamily="18" charset="0"/>
              </a:rPr>
              <a:t>Mybatis</a:t>
            </a:r>
            <a:r>
              <a:rPr lang="en-US" altLang="zh-TW" sz="1400" dirty="0">
                <a:latin typeface="Times New Roman" panose="02020603050405020304" pitchFamily="18" charset="0"/>
                <a:cs typeface="Times New Roman" panose="02020603050405020304" pitchFamily="18" charset="0"/>
              </a:rPr>
              <a:t>,” in Proc. Sixth International Symposium on Computational Intelligence and Design (ISCID) 2013, Oct. 2013, ISBN 978–1-4799-0906-3.</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[5]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Leff</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Avraham, </a:t>
            </a:r>
            <a:r>
              <a:rPr lang="en-US" altLang="zh-TW" sz="1400" dirty="0" err="1">
                <a:latin typeface="Times New Roman" panose="02020603050405020304" pitchFamily="18" charset="0"/>
                <a:cs typeface="Times New Roman" panose="02020603050405020304" pitchFamily="18" charset="0"/>
              </a:rPr>
              <a:t>Rayfield</a:t>
            </a:r>
            <a:r>
              <a:rPr lang="en-US" altLang="zh-TW" sz="1400" dirty="0">
                <a:latin typeface="Times New Roman" panose="02020603050405020304" pitchFamily="18" charset="0"/>
                <a:cs typeface="Times New Roman" panose="02020603050405020304" pitchFamily="18" charset="0"/>
              </a:rPr>
              <a:t>, and James T, “Web-Application Development Using the Model/View/Controller design Pattern,” in </a:t>
            </a:r>
            <a:r>
              <a:rPr lang="en-US" altLang="zh-TW" sz="1400" dirty="0" err="1">
                <a:latin typeface="Times New Roman" panose="02020603050405020304" pitchFamily="18" charset="0"/>
                <a:cs typeface="Times New Roman" panose="02020603050405020304" pitchFamily="18" charset="0"/>
              </a:rPr>
              <a:t>Proc</a:t>
            </a:r>
            <a:r>
              <a:rPr lang="en-US" altLang="zh-TW" sz="1400" dirty="0">
                <a:latin typeface="Times New Roman" panose="02020603050405020304" pitchFamily="18" charset="0"/>
                <a:cs typeface="Times New Roman" panose="02020603050405020304" pitchFamily="18" charset="0"/>
              </a:rPr>
              <a:t>  IEEE Enterprise Distributed Object Computing Conference, pp. 118-127, Sept. 2001.</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Ethan </a:t>
            </a:r>
            <a:r>
              <a:rPr lang="en-US" altLang="zh-TW" sz="1400" dirty="0" err="1">
                <a:latin typeface="Times New Roman" panose="02020603050405020304" pitchFamily="18" charset="0"/>
                <a:cs typeface="Times New Roman" panose="02020603050405020304" pitchFamily="18" charset="0"/>
              </a:rPr>
              <a:t>Marcotte</a:t>
            </a:r>
            <a:r>
              <a:rPr lang="en-US" altLang="zh-TW" sz="1400" dirty="0">
                <a:latin typeface="Times New Roman" panose="02020603050405020304" pitchFamily="18" charset="0"/>
                <a:cs typeface="Times New Roman" panose="02020603050405020304" pitchFamily="18" charset="0"/>
              </a:rPr>
              <a:t>, Responsive Web Design, A List Apart, May 2010.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Amy </a:t>
            </a:r>
            <a:r>
              <a:rPr lang="en-US" altLang="zh-TW" sz="1400" dirty="0" err="1">
                <a:latin typeface="Times New Roman" panose="02020603050405020304" pitchFamily="18" charset="0"/>
                <a:cs typeface="Times New Roman" panose="02020603050405020304" pitchFamily="18" charset="0"/>
              </a:rPr>
              <a:t>Schade</a:t>
            </a:r>
            <a:r>
              <a:rPr lang="en-US" altLang="zh-TW" sz="1400" dirty="0">
                <a:latin typeface="Times New Roman" panose="02020603050405020304" pitchFamily="18" charset="0"/>
                <a:cs typeface="Times New Roman" panose="02020603050405020304" pitchFamily="18" charset="0"/>
              </a:rPr>
              <a:t>, Responsive Web Design (RWD) and User Experience, Nielson Norman Group, May 2014.</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WebView</a:t>
            </a:r>
            <a:r>
              <a:rPr lang="en-US" altLang="zh-TW" sz="1400" dirty="0">
                <a:latin typeface="Times New Roman" panose="02020603050405020304" pitchFamily="18" charset="0"/>
                <a:cs typeface="Times New Roman" panose="02020603050405020304" pitchFamily="18" charset="0"/>
              </a:rPr>
              <a:t>”[Online]. Available: https://developer.android.com/reference/android/webkit/WebView.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Arduino“[Online]. Available: https://blog.jmaker.com.tw/arduino-tutorials-1/.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WeMos</a:t>
            </a:r>
            <a:r>
              <a:rPr lang="en-US" altLang="zh-TW" sz="1400" dirty="0">
                <a:latin typeface="Times New Roman" panose="02020603050405020304" pitchFamily="18" charset="0"/>
                <a:cs typeface="Times New Roman" panose="02020603050405020304" pitchFamily="18" charset="0"/>
              </a:rPr>
              <a:t> D1 </a:t>
            </a:r>
            <a:r>
              <a:rPr lang="en-US" altLang="zh-TW" sz="1400" dirty="0" err="1">
                <a:latin typeface="Times New Roman" panose="02020603050405020304" pitchFamily="18" charset="0"/>
                <a:cs typeface="Times New Roman" panose="02020603050405020304" pitchFamily="18" charset="0"/>
              </a:rPr>
              <a:t>WiFi</a:t>
            </a:r>
            <a:r>
              <a:rPr lang="en-US" altLang="zh-TW" sz="1400" dirty="0">
                <a:latin typeface="Times New Roman" panose="02020603050405020304" pitchFamily="18" charset="0"/>
                <a:cs typeface="Times New Roman" panose="02020603050405020304" pitchFamily="18" charset="0"/>
              </a:rPr>
              <a:t>”[Online]. Available: https://www.instructables.com/id/Programming-the-WeMos-Using-Arduino-SoftwareIDE/.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[11]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dht11”[Online]. Available: https://iscixin.github.io/freakhq/DHT11/. [Accessed: 6-Aug-2020</a:t>
            </a:r>
            <a:r>
              <a:rPr lang="en-US" altLang="zh-TW" sz="1400" dirty="0" smtClean="0">
                <a:latin typeface="Times New Roman" panose="02020603050405020304" pitchFamily="18" charset="0"/>
                <a:cs typeface="Times New Roman" panose="02020603050405020304" pitchFamily="18" charset="0"/>
              </a:rPr>
              <a:t>]</a:t>
            </a:r>
          </a:p>
          <a:p>
            <a:pPr lvl="0"/>
            <a:r>
              <a:rPr lang="en-US" altLang="zh-TW" sz="1400" dirty="0">
                <a:latin typeface="Times New Roman" panose="02020603050405020304" pitchFamily="18" charset="0"/>
                <a:cs typeface="Times New Roman" panose="02020603050405020304" pitchFamily="18" charset="0"/>
              </a:rPr>
              <a:t>[12]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Hx711”[Online]. Available: https://blog.jmaker.com.tw/hx711_set/.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[13]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FileAlame</a:t>
            </a:r>
            <a:r>
              <a:rPr lang="en-US" altLang="zh-TW" sz="1400" dirty="0">
                <a:latin typeface="Times New Roman" panose="02020603050405020304" pitchFamily="18" charset="0"/>
                <a:cs typeface="Times New Roman" panose="02020603050405020304" pitchFamily="18" charset="0"/>
              </a:rPr>
              <a:t>”[Online]. Available: https://circuitdigest.com/microcontroller-projects/arduino-flame-sensor-interfacing. [Accessed: 6-Aug-2020]</a:t>
            </a:r>
            <a:endParaRPr lang="zh-TW" altLang="zh-TW" sz="1400" dirty="0">
              <a:latin typeface="Times New Roman" panose="02020603050405020304" pitchFamily="18" charset="0"/>
              <a:cs typeface="Times New Roman" panose="02020603050405020304" pitchFamily="18" charset="0"/>
            </a:endParaRPr>
          </a:p>
          <a:p>
            <a:pPr lvl="0"/>
            <a:endParaRPr lang="en-US" altLang="zh-TW" sz="1400" dirty="0" smtClean="0">
              <a:latin typeface="Times New Roman" panose="02020603050405020304" pitchFamily="18" charset="0"/>
              <a:cs typeface="Times New Roman" panose="02020603050405020304" pitchFamily="18" charset="0"/>
            </a:endParaRPr>
          </a:p>
          <a:p>
            <a:pPr lvl="0"/>
            <a:endParaRPr lang="en-US" altLang="zh-TW"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24</a:t>
            </a:fld>
            <a:endParaRPr lang="en-US" altLang="zh-TW" dirty="0"/>
          </a:p>
        </p:txBody>
      </p:sp>
    </p:spTree>
    <p:extLst>
      <p:ext uri="{BB962C8B-B14F-4D97-AF65-F5344CB8AC3E}">
        <p14:creationId xmlns:p14="http://schemas.microsoft.com/office/powerpoint/2010/main" val="47120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References(2/2</a:t>
            </a:r>
            <a:r>
              <a:rPr lang="en-US" altLang="zh-TW" sz="3200" dirty="0">
                <a:latin typeface="Times New Roman" panose="02020603050405020304" pitchFamily="18" charset="0"/>
                <a:cs typeface="Times New Roman" panose="02020603050405020304" pitchFamily="18" charset="0"/>
              </a:rPr>
              <a:t>)</a:t>
            </a:r>
            <a:endParaRPr lang="zh-TW" altLang="en-US" sz="3200" dirty="0"/>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14]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“Mq-7</a:t>
            </a:r>
            <a:r>
              <a:rPr lang="en-US" altLang="zh-TW" sz="1400" dirty="0">
                <a:latin typeface="Times New Roman" panose="02020603050405020304" pitchFamily="18" charset="0"/>
                <a:cs typeface="Times New Roman" panose="02020603050405020304" pitchFamily="18" charset="0"/>
              </a:rPr>
              <a:t>”[Online]. Available: http://www.learningaboutelectronics.com/Articles/MQ-7-carbon-monoxide-sensor-circuit-with-arduino.php.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15]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 ide”[Online]. Available: https://www.arduino.cc/.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Api</a:t>
            </a:r>
            <a:r>
              <a:rPr lang="en-US" altLang="zh-TW" sz="1400" dirty="0">
                <a:latin typeface="Times New Roman" panose="02020603050405020304" pitchFamily="18" charset="0"/>
                <a:cs typeface="Times New Roman" panose="02020603050405020304" pitchFamily="18" charset="0"/>
              </a:rPr>
              <a:t>”[Online]. Available: https://pydoing.blogspot.com/2011/05/java-understanding-of-java-api.html.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“Eclipse</a:t>
            </a:r>
            <a:r>
              <a:rPr lang="en-US" altLang="zh-TW" sz="1400" dirty="0">
                <a:latin typeface="Times New Roman" panose="02020603050405020304" pitchFamily="18" charset="0"/>
                <a:cs typeface="Times New Roman" panose="02020603050405020304" pitchFamily="18" charset="0"/>
              </a:rPr>
              <a:t>”[Online]. Available: https://www.eclipse.org/. [Accessed: 6-Aug-2020] </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“Apache </a:t>
            </a:r>
            <a:r>
              <a:rPr lang="en-US" altLang="zh-TW" sz="1400" dirty="0">
                <a:latin typeface="Times New Roman" panose="02020603050405020304" pitchFamily="18" charset="0"/>
                <a:cs typeface="Times New Roman" panose="02020603050405020304" pitchFamily="18" charset="0"/>
              </a:rPr>
              <a:t>Tomcat”[Online]. Available: http://tomcat.apache.org/.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Mysql</a:t>
            </a:r>
            <a:r>
              <a:rPr lang="en-US" altLang="zh-TW" sz="1400" dirty="0">
                <a:latin typeface="Times New Roman" panose="02020603050405020304" pitchFamily="18" charset="0"/>
                <a:cs typeface="Times New Roman" panose="02020603050405020304" pitchFamily="18" charset="0"/>
              </a:rPr>
              <a:t>”[Online]. Available: http://www.mysql.com/documentation.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“Hibernate</a:t>
            </a:r>
            <a:r>
              <a:rPr lang="en-US" altLang="zh-TW" sz="1400" dirty="0">
                <a:latin typeface="Times New Roman" panose="02020603050405020304" pitchFamily="18" charset="0"/>
                <a:cs typeface="Times New Roman" panose="02020603050405020304" pitchFamily="18" charset="0"/>
              </a:rPr>
              <a:t>”[Online]. Available: https://www.tutorialspoint.com/hibernate/hibernate_architecture.htm.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[21</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SiteMesh</a:t>
            </a:r>
            <a:r>
              <a:rPr lang="en-US" altLang="zh-TW" sz="1400" dirty="0">
                <a:latin typeface="Times New Roman" panose="02020603050405020304" pitchFamily="18" charset="0"/>
                <a:cs typeface="Times New Roman" panose="02020603050405020304" pitchFamily="18" charset="0"/>
              </a:rPr>
              <a:t>”[Online]. Available: https://sites.google.com/site/wintestsite1/my-blog/sitemesh-an-introduction. [Accessed: 6-Aug-2020]</a:t>
            </a:r>
            <a:endParaRPr lang="zh-TW" altLang="zh-TW" sz="1400" dirty="0">
              <a:latin typeface="Times New Roman" panose="02020603050405020304" pitchFamily="18" charset="0"/>
              <a:cs typeface="Times New Roman" panose="02020603050405020304" pitchFamily="18" charset="0"/>
            </a:endParaRPr>
          </a:p>
          <a:p>
            <a:r>
              <a:rPr lang="en-US" altLang="zh-TW" sz="1400" dirty="0" smtClean="0">
                <a:latin typeface="Times New Roman" panose="02020603050405020304" pitchFamily="18" charset="0"/>
                <a:cs typeface="Times New Roman" panose="02020603050405020304" pitchFamily="18" charset="0"/>
              </a:rPr>
              <a:t>[22]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jquery</a:t>
            </a:r>
            <a:r>
              <a:rPr lang="en-US" altLang="zh-TW" sz="1400" dirty="0">
                <a:latin typeface="Times New Roman" panose="02020603050405020304" pitchFamily="18" charset="0"/>
                <a:cs typeface="Times New Roman" panose="02020603050405020304" pitchFamily="18" charset="0"/>
              </a:rPr>
              <a:t>”[Online]. Available: https://jquery.com/.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23]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“Bootstrap</a:t>
            </a:r>
            <a:r>
              <a:rPr lang="en-US" altLang="zh-TW" sz="1400" dirty="0">
                <a:latin typeface="Times New Roman" panose="02020603050405020304" pitchFamily="18" charset="0"/>
                <a:cs typeface="Times New Roman" panose="02020603050405020304" pitchFamily="18" charset="0"/>
              </a:rPr>
              <a:t>”[Online]. Available: https://getbootstrap.com/. [Accessed: 6-Aug-2020]</a:t>
            </a:r>
            <a:endParaRPr lang="en-US" altLang="zh-TW" sz="1400" dirty="0" smtClean="0">
              <a:latin typeface="Times New Roman" panose="02020603050405020304" pitchFamily="18" charset="0"/>
              <a:cs typeface="Times New Roman" panose="02020603050405020304" pitchFamily="18" charset="0"/>
            </a:endParaRPr>
          </a:p>
          <a:p>
            <a:endParaRPr lang="zh-TW" altLang="en-US"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25</a:t>
            </a:fld>
            <a:endParaRPr lang="en-US" altLang="zh-TW" dirty="0"/>
          </a:p>
        </p:txBody>
      </p:sp>
    </p:spTree>
    <p:extLst>
      <p:ext uri="{BB962C8B-B14F-4D97-AF65-F5344CB8AC3E}">
        <p14:creationId xmlns:p14="http://schemas.microsoft.com/office/powerpoint/2010/main" val="3481814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endParaRPr lang="zh-TW" altLang="en-US" smtClean="0"/>
          </a:p>
        </p:txBody>
      </p:sp>
      <p:sp>
        <p:nvSpPr>
          <p:cNvPr id="29699"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9700"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9E0D6D0D-8A28-4F84-BA00-27FACBA56A30}" type="slidenum">
              <a:rPr lang="en-US" altLang="zh-TW" smtClean="0">
                <a:latin typeface="Courier New" pitchFamily="49" charset="0"/>
              </a:rPr>
              <a:pPr eaLnBrk="1" hangingPunct="1"/>
              <a:t>26</a:t>
            </a:fld>
            <a:endParaRPr lang="en-US" altLang="zh-TW" smtClean="0">
              <a:latin typeface="Courier New" pitchFamily="49" charset="0"/>
            </a:endParaRPr>
          </a:p>
        </p:txBody>
      </p:sp>
      <p:sp>
        <p:nvSpPr>
          <p:cNvPr id="6" name="內容版面配置區 2"/>
          <p:cNvSpPr txBox="1">
            <a:spLocks/>
          </p:cNvSpPr>
          <p:nvPr/>
        </p:nvSpPr>
        <p:spPr bwMode="auto">
          <a:xfrm>
            <a:off x="0" y="785794"/>
            <a:ext cx="9286908" cy="6072206"/>
          </a:xfrm>
          <a:prstGeom prst="rect">
            <a:avLst/>
          </a:prstGeom>
          <a:noFill/>
          <a:ln w="9525">
            <a:noFill/>
            <a:miter lim="800000"/>
            <a:headEnd/>
            <a:tailEnd/>
          </a:ln>
        </p:spPr>
        <p:txBody>
          <a:bodyPr/>
          <a:lstStyle/>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p>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r>
              <a:rPr lang="en-US" altLang="zh-TW" sz="5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Thanks !!</a:t>
            </a:r>
          </a:p>
          <a:p>
            <a:pPr marL="342900" indent="-342900" eaLnBrk="0" hangingPunct="0">
              <a:spcBef>
                <a:spcPct val="20000"/>
              </a:spcBef>
              <a:defRPr/>
            </a:pPr>
            <a:endParaRPr lang="en-US" altLang="zh-TW" sz="4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zh-TW" altLang="en-US" sz="2800" b="0" kern="0" dirty="0">
              <a:latin typeface="+mn-lt"/>
              <a:ea typeface="+mn-ea"/>
            </a:endParaRPr>
          </a:p>
        </p:txBody>
      </p:sp>
      <p:sp>
        <p:nvSpPr>
          <p:cNvPr id="7" name="矩形 6"/>
          <p:cNvSpPr/>
          <p:nvPr/>
        </p:nvSpPr>
        <p:spPr>
          <a:xfrm>
            <a:off x="3214678" y="3357562"/>
            <a:ext cx="2197654"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TW"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rPr>
              <a:t>Q &amp; A</a:t>
            </a:r>
            <a:endParaRPr lang="zh-TW" alt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Introduction(1/2)</a:t>
            </a:r>
          </a:p>
        </p:txBody>
      </p:sp>
      <p:sp>
        <p:nvSpPr>
          <p:cNvPr id="18435" name="Content Placeholder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協助傳統工廠升級，邁向</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工業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4.0-</a:t>
            </a: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要先可以先收集工廠內工具機設備的各項資訊。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3</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8" name="Picture 3" descr="圖1_1工業革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852" y="2708920"/>
            <a:ext cx="8625733" cy="20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Introduction(2/2)</a:t>
            </a:r>
          </a:p>
        </p:txBody>
      </p:sp>
      <p:sp>
        <p:nvSpPr>
          <p:cNvPr id="18435" name="Content Placeholder 2"/>
          <p:cNvSpPr>
            <a:spLocks noGrp="1"/>
          </p:cNvSpPr>
          <p:nvPr>
            <p:ph idx="1"/>
          </p:nvPr>
        </p:nvSpPr>
        <p:spPr/>
        <p:txBody>
          <a:bodyPr/>
          <a:lstStyle/>
          <a:p>
            <a:r>
              <a:rPr lang="zh-TW" altLang="en-US" sz="2400" dirty="0">
                <a:latin typeface="標楷體" panose="03000509000000000000" pitchFamily="65" charset="-120"/>
                <a:ea typeface="標楷體" panose="03000509000000000000" pitchFamily="65" charset="-120"/>
              </a:rPr>
              <a:t>傳統工廠現有方式</a:t>
            </a:r>
            <a:r>
              <a:rPr lang="en-US" altLang="zh-TW" sz="2400" dirty="0">
                <a:latin typeface="標楷體" panose="03000509000000000000" pitchFamily="65" charset="-120"/>
                <a:ea typeface="標楷體" panose="03000509000000000000" pitchFamily="65" charset="-120"/>
              </a:rPr>
              <a:t>:</a:t>
            </a:r>
          </a:p>
          <a:p>
            <a:pPr marL="182563" lvl="1"/>
            <a:r>
              <a:rPr lang="zh-TW" altLang="en-US" dirty="0">
                <a:latin typeface="標楷體" panose="03000509000000000000" pitchFamily="65" charset="-120"/>
                <a:ea typeface="標楷體" panose="03000509000000000000" pitchFamily="65" charset="-120"/>
              </a:rPr>
              <a:t>只能看到當下的資訊，無法知道過往資料。</a:t>
            </a:r>
            <a:endParaRPr lang="en-US" altLang="zh-TW" dirty="0">
              <a:latin typeface="標楷體" panose="03000509000000000000" pitchFamily="65" charset="-120"/>
              <a:ea typeface="標楷體" panose="03000509000000000000" pitchFamily="65" charset="-120"/>
            </a:endParaRPr>
          </a:p>
          <a:p>
            <a:pPr marL="182563" lvl="1"/>
            <a:r>
              <a:rPr lang="zh-TW" altLang="en-US" dirty="0">
                <a:latin typeface="標楷體" panose="03000509000000000000" pitchFamily="65" charset="-120"/>
                <a:ea typeface="標楷體" panose="03000509000000000000" pitchFamily="65" charset="-120"/>
              </a:rPr>
              <a:t>若沒人在現場就不知道機台出現問。</a:t>
            </a:r>
            <a:endParaRPr lang="zh-TW" altLang="en-US" dirty="0">
              <a:latin typeface="標楷體" panose="03000509000000000000" pitchFamily="65" charset="-120"/>
              <a:ea typeface="標楷體" panose="03000509000000000000" pitchFamily="65" charset="-12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4</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6" name="圖片 5"/>
          <p:cNvPicPr>
            <a:picLocks noChangeAspect="1"/>
          </p:cNvPicPr>
          <p:nvPr/>
        </p:nvPicPr>
        <p:blipFill>
          <a:blip r:embed="rId3"/>
          <a:stretch>
            <a:fillRect/>
          </a:stretch>
        </p:blipFill>
        <p:spPr>
          <a:xfrm>
            <a:off x="279386" y="2924944"/>
            <a:ext cx="2486025" cy="282892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7459" y="2924944"/>
            <a:ext cx="2122891" cy="2828925"/>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7571" y="2924944"/>
            <a:ext cx="3669077" cy="2753360"/>
          </a:xfrm>
          <a:prstGeom prst="rect">
            <a:avLst/>
          </a:prstGeom>
        </p:spPr>
      </p:pic>
    </p:spTree>
    <p:extLst>
      <p:ext uri="{BB962C8B-B14F-4D97-AF65-F5344CB8AC3E}">
        <p14:creationId xmlns:p14="http://schemas.microsoft.com/office/powerpoint/2010/main" val="1263767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Background(1/3)</a:t>
            </a:r>
          </a:p>
        </p:txBody>
      </p:sp>
      <p:sp>
        <p:nvSpPr>
          <p:cNvPr id="25603" name="內容版面配置區 11"/>
          <p:cNvSpPr>
            <a:spLocks noGrp="1"/>
          </p:cNvSpPr>
          <p:nvPr>
            <p:ph idx="1"/>
          </p:nvPr>
        </p:nvSpPr>
        <p:spPr/>
        <p:txBody>
          <a:bodyPr/>
          <a:lstStyle/>
          <a:p>
            <a:r>
              <a:rPr lang="zh-TW" altLang="en-US" sz="2000" dirty="0">
                <a:latin typeface="標楷體" panose="03000509000000000000" pitchFamily="65" charset="-120"/>
                <a:ea typeface="標楷體" panose="03000509000000000000" pitchFamily="65" charset="-120"/>
              </a:rPr>
              <a:t>傳統工廠問題</a:t>
            </a:r>
            <a:r>
              <a:rPr lang="en-US" altLang="zh-TW" sz="2000" dirty="0">
                <a:latin typeface="標楷體" panose="03000509000000000000" pitchFamily="65" charset="-120"/>
                <a:ea typeface="標楷體" panose="03000509000000000000" pitchFamily="65" charset="-120"/>
              </a:rPr>
              <a:t>:</a:t>
            </a:r>
          </a:p>
          <a:p>
            <a:endParaRPr lang="en-US" altLang="zh-TW" sz="20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5</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6" name="组合 76"/>
          <p:cNvGrpSpPr/>
          <p:nvPr/>
        </p:nvGrpSpPr>
        <p:grpSpPr>
          <a:xfrm>
            <a:off x="1587554" y="1122106"/>
            <a:ext cx="5546268" cy="5162015"/>
            <a:chOff x="5655101" y="1329876"/>
            <a:chExt cx="5546268" cy="5162015"/>
          </a:xfrm>
        </p:grpSpPr>
        <p:sp>
          <p:nvSpPr>
            <p:cNvPr id="47" name="Freeform 30"/>
            <p:cNvSpPr>
              <a:spLocks/>
            </p:cNvSpPr>
            <p:nvPr/>
          </p:nvSpPr>
          <p:spPr bwMode="auto">
            <a:xfrm rot="4320000">
              <a:off x="6437225" y="797747"/>
              <a:ext cx="1877096" cy="3441343"/>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solidFill>
              <a:srgbClr val="B9B8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grpSp>
          <p:nvGrpSpPr>
            <p:cNvPr id="48" name="组合 75"/>
            <p:cNvGrpSpPr/>
            <p:nvPr/>
          </p:nvGrpSpPr>
          <p:grpSpPr>
            <a:xfrm>
              <a:off x="5968248" y="1329876"/>
              <a:ext cx="5233121" cy="5162015"/>
              <a:chOff x="5968248" y="1329876"/>
              <a:chExt cx="5233121" cy="5162015"/>
            </a:xfrm>
          </p:grpSpPr>
          <p:sp>
            <p:nvSpPr>
              <p:cNvPr id="49" name="Freeform 27"/>
              <p:cNvSpPr>
                <a:spLocks/>
              </p:cNvSpPr>
              <p:nvPr/>
            </p:nvSpPr>
            <p:spPr bwMode="auto">
              <a:xfrm>
                <a:off x="7717360" y="1329876"/>
                <a:ext cx="3334692" cy="1983752"/>
              </a:xfrm>
              <a:custGeom>
                <a:avLst/>
                <a:gdLst>
                  <a:gd name="T0" fmla="*/ 1978 w 2605"/>
                  <a:gd name="T1" fmla="*/ 494 h 1551"/>
                  <a:gd name="T2" fmla="*/ 668 w 2605"/>
                  <a:gd name="T3" fmla="*/ 0 h 1551"/>
                  <a:gd name="T4" fmla="*/ 0 w 2605"/>
                  <a:gd name="T5" fmla="*/ 115 h 1551"/>
                  <a:gd name="T6" fmla="*/ 668 w 2605"/>
                  <a:gd name="T7" fmla="*/ 357 h 1551"/>
                  <a:gd name="T8" fmla="*/ 1148 w 2605"/>
                  <a:gd name="T9" fmla="*/ 1328 h 1551"/>
                  <a:gd name="T10" fmla="*/ 1150 w 2605"/>
                  <a:gd name="T11" fmla="*/ 1332 h 1551"/>
                  <a:gd name="T12" fmla="*/ 2605 w 2605"/>
                  <a:gd name="T13" fmla="*/ 1551 h 1551"/>
                  <a:gd name="T14" fmla="*/ 1978 w 2605"/>
                  <a:gd name="T15" fmla="*/ 494 h 1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1551">
                    <a:moveTo>
                      <a:pt x="1978" y="494"/>
                    </a:moveTo>
                    <a:cubicBezTo>
                      <a:pt x="1629" y="186"/>
                      <a:pt x="1170" y="0"/>
                      <a:pt x="668" y="0"/>
                    </a:cubicBezTo>
                    <a:cubicBezTo>
                      <a:pt x="434" y="0"/>
                      <a:pt x="209" y="41"/>
                      <a:pt x="0" y="115"/>
                    </a:cubicBezTo>
                    <a:cubicBezTo>
                      <a:pt x="338" y="69"/>
                      <a:pt x="581" y="202"/>
                      <a:pt x="668" y="357"/>
                    </a:cubicBezTo>
                    <a:cubicBezTo>
                      <a:pt x="797" y="584"/>
                      <a:pt x="1122" y="1273"/>
                      <a:pt x="1148" y="1328"/>
                    </a:cubicBezTo>
                    <a:cubicBezTo>
                      <a:pt x="1150" y="1332"/>
                      <a:pt x="1150" y="1332"/>
                      <a:pt x="1150" y="1332"/>
                    </a:cubicBezTo>
                    <a:cubicBezTo>
                      <a:pt x="2605" y="1551"/>
                      <a:pt x="2605" y="1551"/>
                      <a:pt x="2605" y="1551"/>
                    </a:cubicBezTo>
                    <a:cubicBezTo>
                      <a:pt x="2512" y="1134"/>
                      <a:pt x="2288" y="766"/>
                      <a:pt x="1978" y="494"/>
                    </a:cubicBezTo>
                    <a:close/>
                  </a:path>
                </a:pathLst>
              </a:custGeom>
              <a:solidFill>
                <a:srgbClr val="58B7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0" name="Freeform 28"/>
              <p:cNvSpPr>
                <a:spLocks/>
              </p:cNvSpPr>
              <p:nvPr/>
            </p:nvSpPr>
            <p:spPr bwMode="auto">
              <a:xfrm>
                <a:off x="9544687" y="2353747"/>
                <a:ext cx="1656682" cy="3739972"/>
              </a:xfrm>
              <a:custGeom>
                <a:avLst/>
                <a:gdLst>
                  <a:gd name="T0" fmla="*/ 1139 w 1295"/>
                  <a:gd name="T1" fmla="*/ 613 h 2922"/>
                  <a:gd name="T2" fmla="*/ 826 w 1295"/>
                  <a:gd name="T3" fmla="*/ 0 h 2922"/>
                  <a:gd name="T4" fmla="*/ 779 w 1295"/>
                  <a:gd name="T5" fmla="*/ 710 h 2922"/>
                  <a:gd name="T6" fmla="*/ 4 w 1295"/>
                  <a:gd name="T7" fmla="*/ 1467 h 2922"/>
                  <a:gd name="T8" fmla="*/ 0 w 1295"/>
                  <a:gd name="T9" fmla="*/ 1470 h 2922"/>
                  <a:gd name="T10" fmla="*/ 242 w 1295"/>
                  <a:gd name="T11" fmla="*/ 2922 h 2922"/>
                  <a:gd name="T12" fmla="*/ 1054 w 1295"/>
                  <a:gd name="T13" fmla="*/ 1998 h 2922"/>
                  <a:gd name="T14" fmla="*/ 1139 w 1295"/>
                  <a:gd name="T15" fmla="*/ 613 h 2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5" h="2922">
                    <a:moveTo>
                      <a:pt x="1139" y="613"/>
                    </a:moveTo>
                    <a:cubicBezTo>
                      <a:pt x="1067" y="390"/>
                      <a:pt x="962" y="176"/>
                      <a:pt x="826" y="0"/>
                    </a:cubicBezTo>
                    <a:cubicBezTo>
                      <a:pt x="974" y="307"/>
                      <a:pt x="900" y="580"/>
                      <a:pt x="779" y="710"/>
                    </a:cubicBezTo>
                    <a:cubicBezTo>
                      <a:pt x="603" y="903"/>
                      <a:pt x="49" y="1425"/>
                      <a:pt x="4" y="1467"/>
                    </a:cubicBezTo>
                    <a:cubicBezTo>
                      <a:pt x="0" y="1470"/>
                      <a:pt x="0" y="1470"/>
                      <a:pt x="0" y="1470"/>
                    </a:cubicBezTo>
                    <a:cubicBezTo>
                      <a:pt x="242" y="2922"/>
                      <a:pt x="242" y="2922"/>
                      <a:pt x="242" y="2922"/>
                    </a:cubicBezTo>
                    <a:cubicBezTo>
                      <a:pt x="610" y="2704"/>
                      <a:pt x="891" y="2377"/>
                      <a:pt x="1054" y="1998"/>
                    </a:cubicBezTo>
                    <a:cubicBezTo>
                      <a:pt x="1239" y="1571"/>
                      <a:pt x="1295" y="1091"/>
                      <a:pt x="1139" y="613"/>
                    </a:cubicBezTo>
                    <a:close/>
                  </a:path>
                </a:pathLst>
              </a:custGeom>
              <a:solidFill>
                <a:srgbClr val="A11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1" name="Freeform 29"/>
              <p:cNvSpPr>
                <a:spLocks/>
              </p:cNvSpPr>
              <p:nvPr/>
            </p:nvSpPr>
            <p:spPr bwMode="auto">
              <a:xfrm>
                <a:off x="6878355" y="4941865"/>
                <a:ext cx="3775525" cy="1550026"/>
              </a:xfrm>
              <a:custGeom>
                <a:avLst/>
                <a:gdLst>
                  <a:gd name="T0" fmla="*/ 2269 w 2952"/>
                  <a:gd name="T1" fmla="*/ 506 h 1208"/>
                  <a:gd name="T2" fmla="*/ 1310 w 2952"/>
                  <a:gd name="T3" fmla="*/ 2 h 1208"/>
                  <a:gd name="T4" fmla="*/ 1306 w 2952"/>
                  <a:gd name="T5" fmla="*/ 0 h 1208"/>
                  <a:gd name="T6" fmla="*/ 0 w 2952"/>
                  <a:gd name="T7" fmla="*/ 678 h 1208"/>
                  <a:gd name="T8" fmla="*/ 1129 w 2952"/>
                  <a:gd name="T9" fmla="*/ 1165 h 1208"/>
                  <a:gd name="T10" fmla="*/ 2479 w 2952"/>
                  <a:gd name="T11" fmla="*/ 795 h 1208"/>
                  <a:gd name="T12" fmla="*/ 2952 w 2952"/>
                  <a:gd name="T13" fmla="*/ 309 h 1208"/>
                  <a:gd name="T14" fmla="*/ 2269 w 2952"/>
                  <a:gd name="T15" fmla="*/ 506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2" h="1208">
                    <a:moveTo>
                      <a:pt x="2269" y="506"/>
                    </a:moveTo>
                    <a:cubicBezTo>
                      <a:pt x="2032" y="398"/>
                      <a:pt x="1364" y="31"/>
                      <a:pt x="1310" y="2"/>
                    </a:cubicBezTo>
                    <a:cubicBezTo>
                      <a:pt x="1306" y="0"/>
                      <a:pt x="1306" y="0"/>
                      <a:pt x="1306" y="0"/>
                    </a:cubicBezTo>
                    <a:cubicBezTo>
                      <a:pt x="0" y="678"/>
                      <a:pt x="0" y="678"/>
                      <a:pt x="0" y="678"/>
                    </a:cubicBezTo>
                    <a:cubicBezTo>
                      <a:pt x="321" y="961"/>
                      <a:pt x="718" y="1127"/>
                      <a:pt x="1129" y="1165"/>
                    </a:cubicBezTo>
                    <a:cubicBezTo>
                      <a:pt x="1592" y="1208"/>
                      <a:pt x="2073" y="1090"/>
                      <a:pt x="2479" y="795"/>
                    </a:cubicBezTo>
                    <a:cubicBezTo>
                      <a:pt x="2669" y="657"/>
                      <a:pt x="2826" y="492"/>
                      <a:pt x="2952" y="309"/>
                    </a:cubicBezTo>
                    <a:cubicBezTo>
                      <a:pt x="2706" y="544"/>
                      <a:pt x="2431" y="580"/>
                      <a:pt x="2269" y="506"/>
                    </a:cubicBezTo>
                    <a:close/>
                  </a:path>
                </a:pathLst>
              </a:custGeom>
              <a:solidFill>
                <a:srgbClr val="CC4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2" name="Freeform 30"/>
              <p:cNvSpPr>
                <a:spLocks/>
              </p:cNvSpPr>
              <p:nvPr/>
            </p:nvSpPr>
            <p:spPr bwMode="auto">
              <a:xfrm>
                <a:off x="5968248" y="2901231"/>
                <a:ext cx="1877096" cy="3441343"/>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solidFill>
                <a:srgbClr val="F47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3" name="Freeform 31"/>
              <p:cNvSpPr>
                <a:spLocks/>
              </p:cNvSpPr>
              <p:nvPr/>
            </p:nvSpPr>
            <p:spPr bwMode="auto">
              <a:xfrm>
                <a:off x="6018022" y="1685387"/>
                <a:ext cx="1933978" cy="2261048"/>
              </a:xfrm>
              <a:custGeom>
                <a:avLst/>
                <a:gdLst>
                  <a:gd name="T0" fmla="*/ 977 w 1515"/>
                  <a:gd name="T1" fmla="*/ 0 h 1764"/>
                  <a:gd name="T2" fmla="*/ 103 w 1515"/>
                  <a:gd name="T3" fmla="*/ 1093 h 1764"/>
                  <a:gd name="T4" fmla="*/ 6 w 1515"/>
                  <a:gd name="T5" fmla="*/ 1764 h 1764"/>
                  <a:gd name="T6" fmla="*/ 443 w 1515"/>
                  <a:gd name="T7" fmla="*/ 1204 h 1764"/>
                  <a:gd name="T8" fmla="*/ 1515 w 1515"/>
                  <a:gd name="T9" fmla="*/ 1048 h 1764"/>
                  <a:gd name="T10" fmla="*/ 977 w 1515"/>
                  <a:gd name="T11" fmla="*/ 0 h 1764"/>
                </a:gdLst>
                <a:ahLst/>
                <a:cxnLst>
                  <a:cxn ang="0">
                    <a:pos x="T0" y="T1"/>
                  </a:cxn>
                  <a:cxn ang="0">
                    <a:pos x="T2" y="T3"/>
                  </a:cxn>
                  <a:cxn ang="0">
                    <a:pos x="T4" y="T5"/>
                  </a:cxn>
                  <a:cxn ang="0">
                    <a:pos x="T6" y="T7"/>
                  </a:cxn>
                  <a:cxn ang="0">
                    <a:pos x="T8" y="T9"/>
                  </a:cxn>
                  <a:cxn ang="0">
                    <a:pos x="T10" y="T11"/>
                  </a:cxn>
                </a:cxnLst>
                <a:rect l="0" t="0" r="r" b="b"/>
                <a:pathLst>
                  <a:path w="1515" h="1764">
                    <a:moveTo>
                      <a:pt x="977" y="0"/>
                    </a:moveTo>
                    <a:cubicBezTo>
                      <a:pt x="577" y="238"/>
                      <a:pt x="258" y="616"/>
                      <a:pt x="103" y="1093"/>
                    </a:cubicBezTo>
                    <a:cubicBezTo>
                      <a:pt x="31" y="1316"/>
                      <a:pt x="0" y="1543"/>
                      <a:pt x="6" y="1764"/>
                    </a:cubicBezTo>
                    <a:cubicBezTo>
                      <a:pt x="67" y="1429"/>
                      <a:pt x="268" y="1239"/>
                      <a:pt x="443" y="1204"/>
                    </a:cubicBezTo>
                    <a:cubicBezTo>
                      <a:pt x="698" y="1152"/>
                      <a:pt x="1454" y="1056"/>
                      <a:pt x="1515" y="1048"/>
                    </a:cubicBezTo>
                    <a:lnTo>
                      <a:pt x="977" y="0"/>
                    </a:lnTo>
                    <a:close/>
                  </a:path>
                </a:pathLst>
              </a:custGeom>
              <a:solidFill>
                <a:srgbClr val="B9B8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4" name="Freeform 32"/>
              <p:cNvSpPr>
                <a:spLocks noEditPoints="1"/>
              </p:cNvSpPr>
              <p:nvPr/>
            </p:nvSpPr>
            <p:spPr bwMode="auto">
              <a:xfrm>
                <a:off x="7020559" y="2225763"/>
                <a:ext cx="319962" cy="447946"/>
              </a:xfrm>
              <a:custGeom>
                <a:avLst/>
                <a:gdLst>
                  <a:gd name="T0" fmla="*/ 126 w 252"/>
                  <a:gd name="T1" fmla="*/ 0 h 346"/>
                  <a:gd name="T2" fmla="*/ 169 w 252"/>
                  <a:gd name="T3" fmla="*/ 6 h 346"/>
                  <a:gd name="T4" fmla="*/ 202 w 252"/>
                  <a:gd name="T5" fmla="*/ 24 h 346"/>
                  <a:gd name="T6" fmla="*/ 226 w 252"/>
                  <a:gd name="T7" fmla="*/ 52 h 346"/>
                  <a:gd name="T8" fmla="*/ 241 w 252"/>
                  <a:gd name="T9" fmla="*/ 88 h 346"/>
                  <a:gd name="T10" fmla="*/ 250 w 252"/>
                  <a:gd name="T11" fmla="*/ 129 h 346"/>
                  <a:gd name="T12" fmla="*/ 252 w 252"/>
                  <a:gd name="T13" fmla="*/ 173 h 346"/>
                  <a:gd name="T14" fmla="*/ 250 w 252"/>
                  <a:gd name="T15" fmla="*/ 217 h 346"/>
                  <a:gd name="T16" fmla="*/ 241 w 252"/>
                  <a:gd name="T17" fmla="*/ 258 h 346"/>
                  <a:gd name="T18" fmla="*/ 226 w 252"/>
                  <a:gd name="T19" fmla="*/ 294 h 346"/>
                  <a:gd name="T20" fmla="*/ 202 w 252"/>
                  <a:gd name="T21" fmla="*/ 322 h 346"/>
                  <a:gd name="T22" fmla="*/ 169 w 252"/>
                  <a:gd name="T23" fmla="*/ 340 h 346"/>
                  <a:gd name="T24" fmla="*/ 126 w 252"/>
                  <a:gd name="T25" fmla="*/ 346 h 346"/>
                  <a:gd name="T26" fmla="*/ 83 w 252"/>
                  <a:gd name="T27" fmla="*/ 340 h 346"/>
                  <a:gd name="T28" fmla="*/ 50 w 252"/>
                  <a:gd name="T29" fmla="*/ 322 h 346"/>
                  <a:gd name="T30" fmla="*/ 27 w 252"/>
                  <a:gd name="T31" fmla="*/ 294 h 346"/>
                  <a:gd name="T32" fmla="*/ 11 w 252"/>
                  <a:gd name="T33" fmla="*/ 258 h 346"/>
                  <a:gd name="T34" fmla="*/ 3 w 252"/>
                  <a:gd name="T35" fmla="*/ 217 h 346"/>
                  <a:gd name="T36" fmla="*/ 0 w 252"/>
                  <a:gd name="T37" fmla="*/ 173 h 346"/>
                  <a:gd name="T38" fmla="*/ 3 w 252"/>
                  <a:gd name="T39" fmla="*/ 129 h 346"/>
                  <a:gd name="T40" fmla="*/ 11 w 252"/>
                  <a:gd name="T41" fmla="*/ 88 h 346"/>
                  <a:gd name="T42" fmla="*/ 27 w 252"/>
                  <a:gd name="T43" fmla="*/ 52 h 346"/>
                  <a:gd name="T44" fmla="*/ 50 w 252"/>
                  <a:gd name="T45" fmla="*/ 24 h 346"/>
                  <a:gd name="T46" fmla="*/ 83 w 252"/>
                  <a:gd name="T47" fmla="*/ 6 h 346"/>
                  <a:gd name="T48" fmla="*/ 126 w 252"/>
                  <a:gd name="T49" fmla="*/ 0 h 346"/>
                  <a:gd name="T50" fmla="*/ 126 w 252"/>
                  <a:gd name="T51" fmla="*/ 45 h 346"/>
                  <a:gd name="T52" fmla="*/ 102 w 252"/>
                  <a:gd name="T53" fmla="*/ 50 h 346"/>
                  <a:gd name="T54" fmla="*/ 85 w 252"/>
                  <a:gd name="T55" fmla="*/ 65 h 346"/>
                  <a:gd name="T56" fmla="*/ 74 w 252"/>
                  <a:gd name="T57" fmla="*/ 86 h 346"/>
                  <a:gd name="T58" fmla="*/ 67 w 252"/>
                  <a:gd name="T59" fmla="*/ 113 h 346"/>
                  <a:gd name="T60" fmla="*/ 64 w 252"/>
                  <a:gd name="T61" fmla="*/ 142 h 346"/>
                  <a:gd name="T62" fmla="*/ 63 w 252"/>
                  <a:gd name="T63" fmla="*/ 173 h 346"/>
                  <a:gd name="T64" fmla="*/ 64 w 252"/>
                  <a:gd name="T65" fmla="*/ 204 h 346"/>
                  <a:gd name="T66" fmla="*/ 67 w 252"/>
                  <a:gd name="T67" fmla="*/ 233 h 346"/>
                  <a:gd name="T68" fmla="*/ 74 w 252"/>
                  <a:gd name="T69" fmla="*/ 260 h 346"/>
                  <a:gd name="T70" fmla="*/ 85 w 252"/>
                  <a:gd name="T71" fmla="*/ 281 h 346"/>
                  <a:gd name="T72" fmla="*/ 102 w 252"/>
                  <a:gd name="T73" fmla="*/ 296 h 346"/>
                  <a:gd name="T74" fmla="*/ 126 w 252"/>
                  <a:gd name="T75" fmla="*/ 301 h 346"/>
                  <a:gd name="T76" fmla="*/ 150 w 252"/>
                  <a:gd name="T77" fmla="*/ 296 h 346"/>
                  <a:gd name="T78" fmla="*/ 167 w 252"/>
                  <a:gd name="T79" fmla="*/ 281 h 346"/>
                  <a:gd name="T80" fmla="*/ 179 w 252"/>
                  <a:gd name="T81" fmla="*/ 260 h 346"/>
                  <a:gd name="T82" fmla="*/ 185 w 252"/>
                  <a:gd name="T83" fmla="*/ 233 h 346"/>
                  <a:gd name="T84" fmla="*/ 189 w 252"/>
                  <a:gd name="T85" fmla="*/ 204 h 346"/>
                  <a:gd name="T86" fmla="*/ 189 w 252"/>
                  <a:gd name="T87" fmla="*/ 173 h 346"/>
                  <a:gd name="T88" fmla="*/ 189 w 252"/>
                  <a:gd name="T89" fmla="*/ 142 h 346"/>
                  <a:gd name="T90" fmla="*/ 185 w 252"/>
                  <a:gd name="T91" fmla="*/ 113 h 346"/>
                  <a:gd name="T92" fmla="*/ 179 w 252"/>
                  <a:gd name="T93" fmla="*/ 86 h 346"/>
                  <a:gd name="T94" fmla="*/ 167 w 252"/>
                  <a:gd name="T95" fmla="*/ 65 h 346"/>
                  <a:gd name="T96" fmla="*/ 150 w 252"/>
                  <a:gd name="T97" fmla="*/ 50 h 346"/>
                  <a:gd name="T98" fmla="*/ 126 w 252"/>
                  <a:gd name="T99" fmla="*/ 4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46">
                    <a:moveTo>
                      <a:pt x="126" y="0"/>
                    </a:moveTo>
                    <a:cubicBezTo>
                      <a:pt x="142" y="0"/>
                      <a:pt x="157" y="2"/>
                      <a:pt x="169" y="6"/>
                    </a:cubicBezTo>
                    <a:cubicBezTo>
                      <a:pt x="182" y="11"/>
                      <a:pt x="193" y="17"/>
                      <a:pt x="202" y="24"/>
                    </a:cubicBezTo>
                    <a:cubicBezTo>
                      <a:pt x="211" y="32"/>
                      <a:pt x="219" y="41"/>
                      <a:pt x="226" y="52"/>
                    </a:cubicBezTo>
                    <a:cubicBezTo>
                      <a:pt x="232" y="63"/>
                      <a:pt x="237" y="75"/>
                      <a:pt x="241" y="88"/>
                    </a:cubicBezTo>
                    <a:cubicBezTo>
                      <a:pt x="245" y="101"/>
                      <a:pt x="248" y="114"/>
                      <a:pt x="250" y="129"/>
                    </a:cubicBezTo>
                    <a:cubicBezTo>
                      <a:pt x="251" y="143"/>
                      <a:pt x="252" y="158"/>
                      <a:pt x="252" y="173"/>
                    </a:cubicBezTo>
                    <a:cubicBezTo>
                      <a:pt x="252" y="188"/>
                      <a:pt x="251" y="203"/>
                      <a:pt x="250" y="217"/>
                    </a:cubicBezTo>
                    <a:cubicBezTo>
                      <a:pt x="248" y="232"/>
                      <a:pt x="245" y="246"/>
                      <a:pt x="241" y="258"/>
                    </a:cubicBezTo>
                    <a:cubicBezTo>
                      <a:pt x="237" y="271"/>
                      <a:pt x="232" y="283"/>
                      <a:pt x="226" y="294"/>
                    </a:cubicBezTo>
                    <a:cubicBezTo>
                      <a:pt x="219" y="304"/>
                      <a:pt x="211" y="314"/>
                      <a:pt x="202" y="322"/>
                    </a:cubicBezTo>
                    <a:cubicBezTo>
                      <a:pt x="193" y="329"/>
                      <a:pt x="182" y="336"/>
                      <a:pt x="169" y="340"/>
                    </a:cubicBezTo>
                    <a:cubicBezTo>
                      <a:pt x="157" y="344"/>
                      <a:pt x="142" y="346"/>
                      <a:pt x="126" y="346"/>
                    </a:cubicBezTo>
                    <a:cubicBezTo>
                      <a:pt x="110" y="346"/>
                      <a:pt x="96" y="344"/>
                      <a:pt x="83" y="340"/>
                    </a:cubicBezTo>
                    <a:cubicBezTo>
                      <a:pt x="71" y="336"/>
                      <a:pt x="60" y="329"/>
                      <a:pt x="50" y="322"/>
                    </a:cubicBezTo>
                    <a:cubicBezTo>
                      <a:pt x="41" y="314"/>
                      <a:pt x="33" y="304"/>
                      <a:pt x="27" y="294"/>
                    </a:cubicBezTo>
                    <a:cubicBezTo>
                      <a:pt x="20" y="283"/>
                      <a:pt x="15" y="271"/>
                      <a:pt x="11" y="258"/>
                    </a:cubicBezTo>
                    <a:cubicBezTo>
                      <a:pt x="7" y="246"/>
                      <a:pt x="4" y="232"/>
                      <a:pt x="3" y="217"/>
                    </a:cubicBezTo>
                    <a:cubicBezTo>
                      <a:pt x="1" y="203"/>
                      <a:pt x="0" y="188"/>
                      <a:pt x="0" y="173"/>
                    </a:cubicBezTo>
                    <a:cubicBezTo>
                      <a:pt x="0" y="158"/>
                      <a:pt x="1" y="143"/>
                      <a:pt x="3" y="129"/>
                    </a:cubicBezTo>
                    <a:cubicBezTo>
                      <a:pt x="4" y="114"/>
                      <a:pt x="7" y="101"/>
                      <a:pt x="11" y="88"/>
                    </a:cubicBezTo>
                    <a:cubicBezTo>
                      <a:pt x="15" y="75"/>
                      <a:pt x="20" y="63"/>
                      <a:pt x="27" y="52"/>
                    </a:cubicBezTo>
                    <a:cubicBezTo>
                      <a:pt x="33" y="41"/>
                      <a:pt x="41" y="32"/>
                      <a:pt x="50" y="24"/>
                    </a:cubicBezTo>
                    <a:cubicBezTo>
                      <a:pt x="60" y="17"/>
                      <a:pt x="71" y="11"/>
                      <a:pt x="83" y="6"/>
                    </a:cubicBezTo>
                    <a:cubicBezTo>
                      <a:pt x="96" y="2"/>
                      <a:pt x="110" y="0"/>
                      <a:pt x="126" y="0"/>
                    </a:cubicBezTo>
                    <a:close/>
                    <a:moveTo>
                      <a:pt x="126" y="45"/>
                    </a:moveTo>
                    <a:cubicBezTo>
                      <a:pt x="117" y="45"/>
                      <a:pt x="109" y="47"/>
                      <a:pt x="102" y="50"/>
                    </a:cubicBezTo>
                    <a:cubicBezTo>
                      <a:pt x="96" y="54"/>
                      <a:pt x="90" y="58"/>
                      <a:pt x="85" y="65"/>
                    </a:cubicBezTo>
                    <a:cubicBezTo>
                      <a:pt x="80" y="71"/>
                      <a:pt x="77" y="78"/>
                      <a:pt x="74" y="86"/>
                    </a:cubicBezTo>
                    <a:cubicBezTo>
                      <a:pt x="71" y="94"/>
                      <a:pt x="69" y="103"/>
                      <a:pt x="67" y="113"/>
                    </a:cubicBezTo>
                    <a:cubicBezTo>
                      <a:pt x="66" y="122"/>
                      <a:pt x="65" y="132"/>
                      <a:pt x="64" y="142"/>
                    </a:cubicBezTo>
                    <a:cubicBezTo>
                      <a:pt x="63" y="153"/>
                      <a:pt x="63" y="163"/>
                      <a:pt x="63" y="173"/>
                    </a:cubicBezTo>
                    <a:cubicBezTo>
                      <a:pt x="63" y="183"/>
                      <a:pt x="63" y="193"/>
                      <a:pt x="64" y="204"/>
                    </a:cubicBezTo>
                    <a:cubicBezTo>
                      <a:pt x="65" y="214"/>
                      <a:pt x="66" y="224"/>
                      <a:pt x="67" y="233"/>
                    </a:cubicBezTo>
                    <a:cubicBezTo>
                      <a:pt x="69" y="243"/>
                      <a:pt x="71" y="252"/>
                      <a:pt x="74" y="260"/>
                    </a:cubicBezTo>
                    <a:cubicBezTo>
                      <a:pt x="77" y="268"/>
                      <a:pt x="80" y="275"/>
                      <a:pt x="85" y="281"/>
                    </a:cubicBezTo>
                    <a:cubicBezTo>
                      <a:pt x="90" y="288"/>
                      <a:pt x="96" y="292"/>
                      <a:pt x="102" y="296"/>
                    </a:cubicBezTo>
                    <a:cubicBezTo>
                      <a:pt x="109" y="299"/>
                      <a:pt x="117" y="301"/>
                      <a:pt x="126" y="301"/>
                    </a:cubicBezTo>
                    <a:cubicBezTo>
                      <a:pt x="135" y="301"/>
                      <a:pt x="143" y="299"/>
                      <a:pt x="150" y="296"/>
                    </a:cubicBezTo>
                    <a:cubicBezTo>
                      <a:pt x="157" y="292"/>
                      <a:pt x="163" y="288"/>
                      <a:pt x="167" y="281"/>
                    </a:cubicBezTo>
                    <a:cubicBezTo>
                      <a:pt x="172" y="275"/>
                      <a:pt x="176" y="268"/>
                      <a:pt x="179" y="260"/>
                    </a:cubicBezTo>
                    <a:cubicBezTo>
                      <a:pt x="182" y="252"/>
                      <a:pt x="184" y="243"/>
                      <a:pt x="185" y="233"/>
                    </a:cubicBezTo>
                    <a:cubicBezTo>
                      <a:pt x="187" y="224"/>
                      <a:pt x="188" y="214"/>
                      <a:pt x="189" y="204"/>
                    </a:cubicBezTo>
                    <a:cubicBezTo>
                      <a:pt x="189" y="193"/>
                      <a:pt x="189" y="183"/>
                      <a:pt x="189" y="173"/>
                    </a:cubicBezTo>
                    <a:cubicBezTo>
                      <a:pt x="189" y="163"/>
                      <a:pt x="189" y="153"/>
                      <a:pt x="189" y="142"/>
                    </a:cubicBezTo>
                    <a:cubicBezTo>
                      <a:pt x="188" y="132"/>
                      <a:pt x="187" y="122"/>
                      <a:pt x="185" y="113"/>
                    </a:cubicBezTo>
                    <a:cubicBezTo>
                      <a:pt x="184" y="103"/>
                      <a:pt x="182" y="94"/>
                      <a:pt x="179" y="86"/>
                    </a:cubicBezTo>
                    <a:cubicBezTo>
                      <a:pt x="176" y="78"/>
                      <a:pt x="172" y="71"/>
                      <a:pt x="167" y="65"/>
                    </a:cubicBezTo>
                    <a:cubicBezTo>
                      <a:pt x="163" y="58"/>
                      <a:pt x="157"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5" name="Freeform 33"/>
              <p:cNvSpPr>
                <a:spLocks/>
              </p:cNvSpPr>
              <p:nvPr/>
            </p:nvSpPr>
            <p:spPr bwMode="auto">
              <a:xfrm>
                <a:off x="7397403" y="2232871"/>
                <a:ext cx="177758" cy="433725"/>
              </a:xfrm>
              <a:custGeom>
                <a:avLst/>
                <a:gdLst>
                  <a:gd name="T0" fmla="*/ 33 w 142"/>
                  <a:gd name="T1" fmla="*/ 93 h 341"/>
                  <a:gd name="T2" fmla="*/ 22 w 142"/>
                  <a:gd name="T3" fmla="*/ 96 h 341"/>
                  <a:gd name="T4" fmla="*/ 13 w 142"/>
                  <a:gd name="T5" fmla="*/ 94 h 341"/>
                  <a:gd name="T6" fmla="*/ 6 w 142"/>
                  <a:gd name="T7" fmla="*/ 89 h 341"/>
                  <a:gd name="T8" fmla="*/ 2 w 142"/>
                  <a:gd name="T9" fmla="*/ 82 h 341"/>
                  <a:gd name="T10" fmla="*/ 0 w 142"/>
                  <a:gd name="T11" fmla="*/ 74 h 341"/>
                  <a:gd name="T12" fmla="*/ 2 w 142"/>
                  <a:gd name="T13" fmla="*/ 64 h 341"/>
                  <a:gd name="T14" fmla="*/ 11 w 142"/>
                  <a:gd name="T15" fmla="*/ 56 h 341"/>
                  <a:gd name="T16" fmla="*/ 96 w 142"/>
                  <a:gd name="T17" fmla="*/ 5 h 341"/>
                  <a:gd name="T18" fmla="*/ 104 w 142"/>
                  <a:gd name="T19" fmla="*/ 2 h 341"/>
                  <a:gd name="T20" fmla="*/ 112 w 142"/>
                  <a:gd name="T21" fmla="*/ 0 h 341"/>
                  <a:gd name="T22" fmla="*/ 123 w 142"/>
                  <a:gd name="T23" fmla="*/ 2 h 341"/>
                  <a:gd name="T24" fmla="*/ 133 w 142"/>
                  <a:gd name="T25" fmla="*/ 8 h 341"/>
                  <a:gd name="T26" fmla="*/ 140 w 142"/>
                  <a:gd name="T27" fmla="*/ 18 h 341"/>
                  <a:gd name="T28" fmla="*/ 142 w 142"/>
                  <a:gd name="T29" fmla="*/ 31 h 341"/>
                  <a:gd name="T30" fmla="*/ 142 w 142"/>
                  <a:gd name="T31" fmla="*/ 311 h 341"/>
                  <a:gd name="T32" fmla="*/ 140 w 142"/>
                  <a:gd name="T33" fmla="*/ 325 h 341"/>
                  <a:gd name="T34" fmla="*/ 133 w 142"/>
                  <a:gd name="T35" fmla="*/ 334 h 341"/>
                  <a:gd name="T36" fmla="*/ 123 w 142"/>
                  <a:gd name="T37" fmla="*/ 339 h 341"/>
                  <a:gd name="T38" fmla="*/ 111 w 142"/>
                  <a:gd name="T39" fmla="*/ 341 h 341"/>
                  <a:gd name="T40" fmla="*/ 100 w 142"/>
                  <a:gd name="T41" fmla="*/ 339 h 341"/>
                  <a:gd name="T42" fmla="*/ 90 w 142"/>
                  <a:gd name="T43" fmla="*/ 334 h 341"/>
                  <a:gd name="T44" fmla="*/ 83 w 142"/>
                  <a:gd name="T45" fmla="*/ 325 h 341"/>
                  <a:gd name="T46" fmla="*/ 80 w 142"/>
                  <a:gd name="T47" fmla="*/ 311 h 341"/>
                  <a:gd name="T48" fmla="*/ 80 w 142"/>
                  <a:gd name="T49" fmla="*/ 63 h 341"/>
                  <a:gd name="T50" fmla="*/ 33 w 142"/>
                  <a:gd name="T51" fmla="*/ 9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341">
                    <a:moveTo>
                      <a:pt x="33" y="93"/>
                    </a:moveTo>
                    <a:cubicBezTo>
                      <a:pt x="29" y="95"/>
                      <a:pt x="25" y="96"/>
                      <a:pt x="22" y="96"/>
                    </a:cubicBezTo>
                    <a:cubicBezTo>
                      <a:pt x="19" y="96"/>
                      <a:pt x="16" y="96"/>
                      <a:pt x="13" y="94"/>
                    </a:cubicBezTo>
                    <a:cubicBezTo>
                      <a:pt x="11" y="93"/>
                      <a:pt x="8" y="91"/>
                      <a:pt x="6" y="89"/>
                    </a:cubicBezTo>
                    <a:cubicBezTo>
                      <a:pt x="4" y="87"/>
                      <a:pt x="3" y="85"/>
                      <a:pt x="2" y="82"/>
                    </a:cubicBezTo>
                    <a:cubicBezTo>
                      <a:pt x="1" y="80"/>
                      <a:pt x="0" y="77"/>
                      <a:pt x="0" y="74"/>
                    </a:cubicBezTo>
                    <a:cubicBezTo>
                      <a:pt x="0" y="71"/>
                      <a:pt x="1" y="68"/>
                      <a:pt x="2" y="64"/>
                    </a:cubicBezTo>
                    <a:cubicBezTo>
                      <a:pt x="4" y="61"/>
                      <a:pt x="7" y="58"/>
                      <a:pt x="11" y="56"/>
                    </a:cubicBezTo>
                    <a:cubicBezTo>
                      <a:pt x="96" y="5"/>
                      <a:pt x="96" y="5"/>
                      <a:pt x="96" y="5"/>
                    </a:cubicBezTo>
                    <a:cubicBezTo>
                      <a:pt x="99" y="3"/>
                      <a:pt x="101" y="2"/>
                      <a:pt x="104" y="2"/>
                    </a:cubicBezTo>
                    <a:cubicBezTo>
                      <a:pt x="107" y="1"/>
                      <a:pt x="110" y="1"/>
                      <a:pt x="112" y="0"/>
                    </a:cubicBezTo>
                    <a:cubicBezTo>
                      <a:pt x="116" y="0"/>
                      <a:pt x="120" y="1"/>
                      <a:pt x="123" y="2"/>
                    </a:cubicBezTo>
                    <a:cubicBezTo>
                      <a:pt x="127" y="4"/>
                      <a:pt x="130" y="6"/>
                      <a:pt x="133" y="8"/>
                    </a:cubicBezTo>
                    <a:cubicBezTo>
                      <a:pt x="136" y="11"/>
                      <a:pt x="138" y="14"/>
                      <a:pt x="140" y="18"/>
                    </a:cubicBezTo>
                    <a:cubicBezTo>
                      <a:pt x="141" y="22"/>
                      <a:pt x="142" y="26"/>
                      <a:pt x="142" y="31"/>
                    </a:cubicBezTo>
                    <a:cubicBezTo>
                      <a:pt x="142" y="311"/>
                      <a:pt x="142" y="311"/>
                      <a:pt x="142" y="311"/>
                    </a:cubicBezTo>
                    <a:cubicBezTo>
                      <a:pt x="142" y="316"/>
                      <a:pt x="141" y="321"/>
                      <a:pt x="140" y="325"/>
                    </a:cubicBezTo>
                    <a:cubicBezTo>
                      <a:pt x="138" y="328"/>
                      <a:pt x="135" y="331"/>
                      <a:pt x="133" y="334"/>
                    </a:cubicBezTo>
                    <a:cubicBezTo>
                      <a:pt x="130" y="336"/>
                      <a:pt x="126" y="338"/>
                      <a:pt x="123" y="339"/>
                    </a:cubicBezTo>
                    <a:cubicBezTo>
                      <a:pt x="119" y="341"/>
                      <a:pt x="115" y="341"/>
                      <a:pt x="111" y="341"/>
                    </a:cubicBezTo>
                    <a:cubicBezTo>
                      <a:pt x="107" y="341"/>
                      <a:pt x="104" y="341"/>
                      <a:pt x="100" y="339"/>
                    </a:cubicBezTo>
                    <a:cubicBezTo>
                      <a:pt x="96" y="338"/>
                      <a:pt x="93" y="336"/>
                      <a:pt x="90" y="334"/>
                    </a:cubicBezTo>
                    <a:cubicBezTo>
                      <a:pt x="87" y="331"/>
                      <a:pt x="85" y="328"/>
                      <a:pt x="83" y="325"/>
                    </a:cubicBezTo>
                    <a:cubicBezTo>
                      <a:pt x="81" y="321"/>
                      <a:pt x="80" y="316"/>
                      <a:pt x="80" y="311"/>
                    </a:cubicBezTo>
                    <a:cubicBezTo>
                      <a:pt x="80" y="63"/>
                      <a:pt x="80" y="63"/>
                      <a:pt x="80" y="63"/>
                    </a:cubicBezTo>
                    <a:lnTo>
                      <a:pt x="33"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6" name="Freeform 34"/>
              <p:cNvSpPr>
                <a:spLocks noEditPoints="1"/>
              </p:cNvSpPr>
              <p:nvPr/>
            </p:nvSpPr>
            <p:spPr bwMode="auto">
              <a:xfrm>
                <a:off x="9331381" y="2175989"/>
                <a:ext cx="319962" cy="440833"/>
              </a:xfrm>
              <a:custGeom>
                <a:avLst/>
                <a:gdLst>
                  <a:gd name="T0" fmla="*/ 127 w 253"/>
                  <a:gd name="T1" fmla="*/ 0 h 347"/>
                  <a:gd name="T2" fmla="*/ 170 w 253"/>
                  <a:gd name="T3" fmla="*/ 6 h 347"/>
                  <a:gd name="T4" fmla="*/ 202 w 253"/>
                  <a:gd name="T5" fmla="*/ 25 h 347"/>
                  <a:gd name="T6" fmla="*/ 226 w 253"/>
                  <a:gd name="T7" fmla="*/ 52 h 347"/>
                  <a:gd name="T8" fmla="*/ 241 w 253"/>
                  <a:gd name="T9" fmla="*/ 88 h 347"/>
                  <a:gd name="T10" fmla="*/ 250 w 253"/>
                  <a:gd name="T11" fmla="*/ 129 h 347"/>
                  <a:gd name="T12" fmla="*/ 253 w 253"/>
                  <a:gd name="T13" fmla="*/ 173 h 347"/>
                  <a:gd name="T14" fmla="*/ 250 w 253"/>
                  <a:gd name="T15" fmla="*/ 218 h 347"/>
                  <a:gd name="T16" fmla="*/ 241 w 253"/>
                  <a:gd name="T17" fmla="*/ 259 h 347"/>
                  <a:gd name="T18" fmla="*/ 226 w 253"/>
                  <a:gd name="T19" fmla="*/ 294 h 347"/>
                  <a:gd name="T20" fmla="*/ 202 w 253"/>
                  <a:gd name="T21" fmla="*/ 322 h 347"/>
                  <a:gd name="T22" fmla="*/ 170 w 253"/>
                  <a:gd name="T23" fmla="*/ 340 h 347"/>
                  <a:gd name="T24" fmla="*/ 127 w 253"/>
                  <a:gd name="T25" fmla="*/ 347 h 347"/>
                  <a:gd name="T26" fmla="*/ 84 w 253"/>
                  <a:gd name="T27" fmla="*/ 340 h 347"/>
                  <a:gd name="T28" fmla="*/ 51 w 253"/>
                  <a:gd name="T29" fmla="*/ 322 h 347"/>
                  <a:gd name="T30" fmla="*/ 27 w 253"/>
                  <a:gd name="T31" fmla="*/ 294 h 347"/>
                  <a:gd name="T32" fmla="*/ 12 w 253"/>
                  <a:gd name="T33" fmla="*/ 259 h 347"/>
                  <a:gd name="T34" fmla="*/ 3 w 253"/>
                  <a:gd name="T35" fmla="*/ 218 h 347"/>
                  <a:gd name="T36" fmla="*/ 0 w 253"/>
                  <a:gd name="T37" fmla="*/ 173 h 347"/>
                  <a:gd name="T38" fmla="*/ 3 w 253"/>
                  <a:gd name="T39" fmla="*/ 129 h 347"/>
                  <a:gd name="T40" fmla="*/ 12 w 253"/>
                  <a:gd name="T41" fmla="*/ 88 h 347"/>
                  <a:gd name="T42" fmla="*/ 27 w 253"/>
                  <a:gd name="T43" fmla="*/ 52 h 347"/>
                  <a:gd name="T44" fmla="*/ 51 w 253"/>
                  <a:gd name="T45" fmla="*/ 25 h 347"/>
                  <a:gd name="T46" fmla="*/ 83 w 253"/>
                  <a:gd name="T47" fmla="*/ 6 h 347"/>
                  <a:gd name="T48" fmla="*/ 127 w 253"/>
                  <a:gd name="T49" fmla="*/ 0 h 347"/>
                  <a:gd name="T50" fmla="*/ 127 w 253"/>
                  <a:gd name="T51" fmla="*/ 45 h 347"/>
                  <a:gd name="T52" fmla="*/ 103 w 253"/>
                  <a:gd name="T53" fmla="*/ 50 h 347"/>
                  <a:gd name="T54" fmla="*/ 86 w 253"/>
                  <a:gd name="T55" fmla="*/ 65 h 347"/>
                  <a:gd name="T56" fmla="*/ 74 w 253"/>
                  <a:gd name="T57" fmla="*/ 86 h 347"/>
                  <a:gd name="T58" fmla="*/ 68 w 253"/>
                  <a:gd name="T59" fmla="*/ 113 h 347"/>
                  <a:gd name="T60" fmla="*/ 64 w 253"/>
                  <a:gd name="T61" fmla="*/ 142 h 347"/>
                  <a:gd name="T62" fmla="*/ 64 w 253"/>
                  <a:gd name="T63" fmla="*/ 173 h 347"/>
                  <a:gd name="T64" fmla="*/ 64 w 253"/>
                  <a:gd name="T65" fmla="*/ 204 h 347"/>
                  <a:gd name="T66" fmla="*/ 68 w 253"/>
                  <a:gd name="T67" fmla="*/ 233 h 347"/>
                  <a:gd name="T68" fmla="*/ 74 w 253"/>
                  <a:gd name="T69" fmla="*/ 260 h 347"/>
                  <a:gd name="T70" fmla="*/ 86 w 253"/>
                  <a:gd name="T71" fmla="*/ 282 h 347"/>
                  <a:gd name="T72" fmla="*/ 103 w 253"/>
                  <a:gd name="T73" fmla="*/ 296 h 347"/>
                  <a:gd name="T74" fmla="*/ 127 w 253"/>
                  <a:gd name="T75" fmla="*/ 301 h 347"/>
                  <a:gd name="T76" fmla="*/ 150 w 253"/>
                  <a:gd name="T77" fmla="*/ 296 h 347"/>
                  <a:gd name="T78" fmla="*/ 168 w 253"/>
                  <a:gd name="T79" fmla="*/ 282 h 347"/>
                  <a:gd name="T80" fmla="*/ 179 w 253"/>
                  <a:gd name="T81" fmla="*/ 260 h 347"/>
                  <a:gd name="T82" fmla="*/ 186 w 253"/>
                  <a:gd name="T83" fmla="*/ 233 h 347"/>
                  <a:gd name="T84" fmla="*/ 189 w 253"/>
                  <a:gd name="T85" fmla="*/ 204 h 347"/>
                  <a:gd name="T86" fmla="*/ 190 w 253"/>
                  <a:gd name="T87" fmla="*/ 173 h 347"/>
                  <a:gd name="T88" fmla="*/ 189 w 253"/>
                  <a:gd name="T89" fmla="*/ 142 h 347"/>
                  <a:gd name="T90" fmla="*/ 186 w 253"/>
                  <a:gd name="T91" fmla="*/ 113 h 347"/>
                  <a:gd name="T92" fmla="*/ 179 w 253"/>
                  <a:gd name="T93" fmla="*/ 86 h 347"/>
                  <a:gd name="T94" fmla="*/ 168 w 253"/>
                  <a:gd name="T95" fmla="*/ 65 h 347"/>
                  <a:gd name="T96" fmla="*/ 150 w 253"/>
                  <a:gd name="T97" fmla="*/ 50 h 347"/>
                  <a:gd name="T98" fmla="*/ 127 w 253"/>
                  <a:gd name="T9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347">
                    <a:moveTo>
                      <a:pt x="127" y="0"/>
                    </a:moveTo>
                    <a:cubicBezTo>
                      <a:pt x="143" y="0"/>
                      <a:pt x="157" y="2"/>
                      <a:pt x="170" y="6"/>
                    </a:cubicBezTo>
                    <a:cubicBezTo>
                      <a:pt x="182" y="11"/>
                      <a:pt x="193" y="17"/>
                      <a:pt x="202" y="25"/>
                    </a:cubicBezTo>
                    <a:cubicBezTo>
                      <a:pt x="212" y="32"/>
                      <a:pt x="220"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20" y="305"/>
                      <a:pt x="212" y="314"/>
                      <a:pt x="202" y="322"/>
                    </a:cubicBezTo>
                    <a:cubicBezTo>
                      <a:pt x="193" y="330"/>
                      <a:pt x="182" y="336"/>
                      <a:pt x="170" y="340"/>
                    </a:cubicBezTo>
                    <a:cubicBezTo>
                      <a:pt x="157" y="344"/>
                      <a:pt x="143" y="347"/>
                      <a:pt x="127" y="347"/>
                    </a:cubicBezTo>
                    <a:cubicBezTo>
                      <a:pt x="111" y="347"/>
                      <a:pt x="96" y="344"/>
                      <a:pt x="84" y="340"/>
                    </a:cubicBezTo>
                    <a:cubicBezTo>
                      <a:pt x="71" y="336"/>
                      <a:pt x="60" y="330"/>
                      <a:pt x="51" y="322"/>
                    </a:cubicBezTo>
                    <a:cubicBezTo>
                      <a:pt x="41" y="314"/>
                      <a:pt x="34" y="305"/>
                      <a:pt x="27" y="294"/>
                    </a:cubicBezTo>
                    <a:cubicBezTo>
                      <a:pt x="21" y="283"/>
                      <a:pt x="16" y="271"/>
                      <a:pt x="12" y="259"/>
                    </a:cubicBezTo>
                    <a:cubicBezTo>
                      <a:pt x="8" y="246"/>
                      <a:pt x="5" y="232"/>
                      <a:pt x="3" y="218"/>
                    </a:cubicBezTo>
                    <a:cubicBezTo>
                      <a:pt x="1" y="203"/>
                      <a:pt x="0" y="188"/>
                      <a:pt x="0" y="173"/>
                    </a:cubicBezTo>
                    <a:cubicBezTo>
                      <a:pt x="0" y="158"/>
                      <a:pt x="1" y="143"/>
                      <a:pt x="3" y="129"/>
                    </a:cubicBezTo>
                    <a:cubicBezTo>
                      <a:pt x="5" y="114"/>
                      <a:pt x="8" y="101"/>
                      <a:pt x="12" y="88"/>
                    </a:cubicBezTo>
                    <a:cubicBezTo>
                      <a:pt x="16" y="75"/>
                      <a:pt x="21" y="63"/>
                      <a:pt x="27" y="52"/>
                    </a:cubicBezTo>
                    <a:cubicBezTo>
                      <a:pt x="34"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6" y="65"/>
                    </a:cubicBezTo>
                    <a:cubicBezTo>
                      <a:pt x="81" y="71"/>
                      <a:pt x="77" y="78"/>
                      <a:pt x="74" y="86"/>
                    </a:cubicBezTo>
                    <a:cubicBezTo>
                      <a:pt x="71" y="94"/>
                      <a:pt x="69" y="103"/>
                      <a:pt x="68" y="113"/>
                    </a:cubicBezTo>
                    <a:cubicBezTo>
                      <a:pt x="66" y="122"/>
                      <a:pt x="65" y="132"/>
                      <a:pt x="64" y="142"/>
                    </a:cubicBezTo>
                    <a:cubicBezTo>
                      <a:pt x="64" y="153"/>
                      <a:pt x="64" y="163"/>
                      <a:pt x="64" y="173"/>
                    </a:cubicBezTo>
                    <a:cubicBezTo>
                      <a:pt x="64" y="183"/>
                      <a:pt x="64" y="193"/>
                      <a:pt x="64" y="204"/>
                    </a:cubicBezTo>
                    <a:cubicBezTo>
                      <a:pt x="65" y="214"/>
                      <a:pt x="66" y="224"/>
                      <a:pt x="68" y="233"/>
                    </a:cubicBezTo>
                    <a:cubicBezTo>
                      <a:pt x="69" y="243"/>
                      <a:pt x="71" y="252"/>
                      <a:pt x="74" y="260"/>
                    </a:cubicBezTo>
                    <a:cubicBezTo>
                      <a:pt x="77" y="268"/>
                      <a:pt x="81" y="275"/>
                      <a:pt x="86"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4"/>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7" name="Freeform 35"/>
              <p:cNvSpPr>
                <a:spLocks/>
              </p:cNvSpPr>
              <p:nvPr/>
            </p:nvSpPr>
            <p:spPr bwMode="auto">
              <a:xfrm>
                <a:off x="9708220" y="2183102"/>
                <a:ext cx="298629" cy="433725"/>
              </a:xfrm>
              <a:custGeom>
                <a:avLst/>
                <a:gdLst>
                  <a:gd name="T0" fmla="*/ 115 w 234"/>
                  <a:gd name="T1" fmla="*/ 48 h 339"/>
                  <a:gd name="T2" fmla="*/ 97 w 234"/>
                  <a:gd name="T3" fmla="*/ 50 h 339"/>
                  <a:gd name="T4" fmla="*/ 80 w 234"/>
                  <a:gd name="T5" fmla="*/ 54 h 339"/>
                  <a:gd name="T6" fmla="*/ 64 w 234"/>
                  <a:gd name="T7" fmla="*/ 60 h 339"/>
                  <a:gd name="T8" fmla="*/ 49 w 234"/>
                  <a:gd name="T9" fmla="*/ 66 h 339"/>
                  <a:gd name="T10" fmla="*/ 43 w 234"/>
                  <a:gd name="T11" fmla="*/ 68 h 339"/>
                  <a:gd name="T12" fmla="*/ 37 w 234"/>
                  <a:gd name="T13" fmla="*/ 69 h 339"/>
                  <a:gd name="T14" fmla="*/ 22 w 234"/>
                  <a:gd name="T15" fmla="*/ 62 h 339"/>
                  <a:gd name="T16" fmla="*/ 16 w 234"/>
                  <a:gd name="T17" fmla="*/ 47 h 339"/>
                  <a:gd name="T18" fmla="*/ 19 w 234"/>
                  <a:gd name="T19" fmla="*/ 35 h 339"/>
                  <a:gd name="T20" fmla="*/ 32 w 234"/>
                  <a:gd name="T21" fmla="*/ 24 h 339"/>
                  <a:gd name="T22" fmla="*/ 53 w 234"/>
                  <a:gd name="T23" fmla="*/ 15 h 339"/>
                  <a:gd name="T24" fmla="*/ 76 w 234"/>
                  <a:gd name="T25" fmla="*/ 7 h 339"/>
                  <a:gd name="T26" fmla="*/ 100 w 234"/>
                  <a:gd name="T27" fmla="*/ 2 h 339"/>
                  <a:gd name="T28" fmla="*/ 122 w 234"/>
                  <a:gd name="T29" fmla="*/ 0 h 339"/>
                  <a:gd name="T30" fmla="*/ 165 w 234"/>
                  <a:gd name="T31" fmla="*/ 6 h 339"/>
                  <a:gd name="T32" fmla="*/ 200 w 234"/>
                  <a:gd name="T33" fmla="*/ 22 h 339"/>
                  <a:gd name="T34" fmla="*/ 223 w 234"/>
                  <a:gd name="T35" fmla="*/ 49 h 339"/>
                  <a:gd name="T36" fmla="*/ 231 w 234"/>
                  <a:gd name="T37" fmla="*/ 85 h 339"/>
                  <a:gd name="T38" fmla="*/ 224 w 234"/>
                  <a:gd name="T39" fmla="*/ 121 h 339"/>
                  <a:gd name="T40" fmla="*/ 206 w 234"/>
                  <a:gd name="T41" fmla="*/ 158 h 339"/>
                  <a:gd name="T42" fmla="*/ 178 w 234"/>
                  <a:gd name="T43" fmla="*/ 195 h 339"/>
                  <a:gd name="T44" fmla="*/ 145 w 234"/>
                  <a:gd name="T45" fmla="*/ 230 h 339"/>
                  <a:gd name="T46" fmla="*/ 109 w 234"/>
                  <a:gd name="T47" fmla="*/ 263 h 339"/>
                  <a:gd name="T48" fmla="*/ 74 w 234"/>
                  <a:gd name="T49" fmla="*/ 292 h 339"/>
                  <a:gd name="T50" fmla="*/ 211 w 234"/>
                  <a:gd name="T51" fmla="*/ 292 h 339"/>
                  <a:gd name="T52" fmla="*/ 221 w 234"/>
                  <a:gd name="T53" fmla="*/ 294 h 339"/>
                  <a:gd name="T54" fmla="*/ 228 w 234"/>
                  <a:gd name="T55" fmla="*/ 300 h 339"/>
                  <a:gd name="T56" fmla="*/ 233 w 234"/>
                  <a:gd name="T57" fmla="*/ 307 h 339"/>
                  <a:gd name="T58" fmla="*/ 234 w 234"/>
                  <a:gd name="T59" fmla="*/ 316 h 339"/>
                  <a:gd name="T60" fmla="*/ 233 w 234"/>
                  <a:gd name="T61" fmla="*/ 325 h 339"/>
                  <a:gd name="T62" fmla="*/ 228 w 234"/>
                  <a:gd name="T63" fmla="*/ 332 h 339"/>
                  <a:gd name="T64" fmla="*/ 221 w 234"/>
                  <a:gd name="T65" fmla="*/ 337 h 339"/>
                  <a:gd name="T66" fmla="*/ 211 w 234"/>
                  <a:gd name="T67" fmla="*/ 339 h 339"/>
                  <a:gd name="T68" fmla="*/ 33 w 234"/>
                  <a:gd name="T69" fmla="*/ 339 h 339"/>
                  <a:gd name="T70" fmla="*/ 8 w 234"/>
                  <a:gd name="T71" fmla="*/ 331 h 339"/>
                  <a:gd name="T72" fmla="*/ 0 w 234"/>
                  <a:gd name="T73" fmla="*/ 312 h 339"/>
                  <a:gd name="T74" fmla="*/ 4 w 234"/>
                  <a:gd name="T75" fmla="*/ 295 h 339"/>
                  <a:gd name="T76" fmla="*/ 17 w 234"/>
                  <a:gd name="T77" fmla="*/ 278 h 339"/>
                  <a:gd name="T78" fmla="*/ 25 w 234"/>
                  <a:gd name="T79" fmla="*/ 272 h 339"/>
                  <a:gd name="T80" fmla="*/ 36 w 234"/>
                  <a:gd name="T81" fmla="*/ 262 h 339"/>
                  <a:gd name="T82" fmla="*/ 49 w 234"/>
                  <a:gd name="T83" fmla="*/ 251 h 339"/>
                  <a:gd name="T84" fmla="*/ 62 w 234"/>
                  <a:gd name="T85" fmla="*/ 238 h 339"/>
                  <a:gd name="T86" fmla="*/ 75 w 234"/>
                  <a:gd name="T87" fmla="*/ 226 h 339"/>
                  <a:gd name="T88" fmla="*/ 86 w 234"/>
                  <a:gd name="T89" fmla="*/ 216 h 339"/>
                  <a:gd name="T90" fmla="*/ 118 w 234"/>
                  <a:gd name="T91" fmla="*/ 182 h 339"/>
                  <a:gd name="T92" fmla="*/ 145 w 234"/>
                  <a:gd name="T93" fmla="*/ 149 h 339"/>
                  <a:gd name="T94" fmla="*/ 163 w 234"/>
                  <a:gd name="T95" fmla="*/ 118 h 339"/>
                  <a:gd name="T96" fmla="*/ 170 w 234"/>
                  <a:gd name="T97" fmla="*/ 91 h 339"/>
                  <a:gd name="T98" fmla="*/ 165 w 234"/>
                  <a:gd name="T99" fmla="*/ 72 h 339"/>
                  <a:gd name="T100" fmla="*/ 153 w 234"/>
                  <a:gd name="T101" fmla="*/ 59 h 339"/>
                  <a:gd name="T102" fmla="*/ 135 w 234"/>
                  <a:gd name="T103" fmla="*/ 51 h 339"/>
                  <a:gd name="T104" fmla="*/ 115 w 234"/>
                  <a:gd name="T105" fmla="*/ 48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39">
                    <a:moveTo>
                      <a:pt x="115" y="48"/>
                    </a:moveTo>
                    <a:cubicBezTo>
                      <a:pt x="109" y="48"/>
                      <a:pt x="103" y="48"/>
                      <a:pt x="97" y="50"/>
                    </a:cubicBezTo>
                    <a:cubicBezTo>
                      <a:pt x="91" y="51"/>
                      <a:pt x="85" y="52"/>
                      <a:pt x="80" y="54"/>
                    </a:cubicBezTo>
                    <a:cubicBezTo>
                      <a:pt x="74" y="56"/>
                      <a:pt x="69" y="58"/>
                      <a:pt x="64" y="60"/>
                    </a:cubicBezTo>
                    <a:cubicBezTo>
                      <a:pt x="58" y="62"/>
                      <a:pt x="54" y="64"/>
                      <a:pt x="49" y="66"/>
                    </a:cubicBezTo>
                    <a:cubicBezTo>
                      <a:pt x="47" y="67"/>
                      <a:pt x="45" y="68"/>
                      <a:pt x="43" y="68"/>
                    </a:cubicBezTo>
                    <a:cubicBezTo>
                      <a:pt x="41" y="69"/>
                      <a:pt x="39" y="69"/>
                      <a:pt x="37" y="69"/>
                    </a:cubicBezTo>
                    <a:cubicBezTo>
                      <a:pt x="31" y="69"/>
                      <a:pt x="25" y="67"/>
                      <a:pt x="22" y="62"/>
                    </a:cubicBezTo>
                    <a:cubicBezTo>
                      <a:pt x="18" y="58"/>
                      <a:pt x="16" y="53"/>
                      <a:pt x="16" y="47"/>
                    </a:cubicBezTo>
                    <a:cubicBezTo>
                      <a:pt x="16" y="43"/>
                      <a:pt x="17" y="39"/>
                      <a:pt x="19" y="35"/>
                    </a:cubicBezTo>
                    <a:cubicBezTo>
                      <a:pt x="22" y="31"/>
                      <a:pt x="26" y="27"/>
                      <a:pt x="32" y="24"/>
                    </a:cubicBezTo>
                    <a:cubicBezTo>
                      <a:pt x="39" y="21"/>
                      <a:pt x="45" y="17"/>
                      <a:pt x="53" y="15"/>
                    </a:cubicBezTo>
                    <a:cubicBezTo>
                      <a:pt x="60" y="12"/>
                      <a:pt x="68" y="9"/>
                      <a:pt x="76" y="7"/>
                    </a:cubicBezTo>
                    <a:cubicBezTo>
                      <a:pt x="84" y="5"/>
                      <a:pt x="92" y="3"/>
                      <a:pt x="100" y="2"/>
                    </a:cubicBezTo>
                    <a:cubicBezTo>
                      <a:pt x="108" y="1"/>
                      <a:pt x="115" y="0"/>
                      <a:pt x="122" y="0"/>
                    </a:cubicBezTo>
                    <a:cubicBezTo>
                      <a:pt x="138" y="0"/>
                      <a:pt x="152" y="2"/>
                      <a:pt x="165" y="6"/>
                    </a:cubicBezTo>
                    <a:cubicBezTo>
                      <a:pt x="179" y="9"/>
                      <a:pt x="190" y="15"/>
                      <a:pt x="200" y="22"/>
                    </a:cubicBezTo>
                    <a:cubicBezTo>
                      <a:pt x="210" y="29"/>
                      <a:pt x="217" y="38"/>
                      <a:pt x="223" y="49"/>
                    </a:cubicBezTo>
                    <a:cubicBezTo>
                      <a:pt x="228" y="59"/>
                      <a:pt x="231" y="71"/>
                      <a:pt x="231" y="85"/>
                    </a:cubicBezTo>
                    <a:cubicBezTo>
                      <a:pt x="231" y="97"/>
                      <a:pt x="229" y="109"/>
                      <a:pt x="224" y="121"/>
                    </a:cubicBezTo>
                    <a:cubicBezTo>
                      <a:pt x="220" y="133"/>
                      <a:pt x="213" y="145"/>
                      <a:pt x="206" y="158"/>
                    </a:cubicBezTo>
                    <a:cubicBezTo>
                      <a:pt x="198" y="170"/>
                      <a:pt x="189" y="182"/>
                      <a:pt x="178" y="195"/>
                    </a:cubicBezTo>
                    <a:cubicBezTo>
                      <a:pt x="168" y="207"/>
                      <a:pt x="157" y="219"/>
                      <a:pt x="145" y="230"/>
                    </a:cubicBezTo>
                    <a:cubicBezTo>
                      <a:pt x="133" y="242"/>
                      <a:pt x="122" y="253"/>
                      <a:pt x="109" y="263"/>
                    </a:cubicBezTo>
                    <a:cubicBezTo>
                      <a:pt x="97" y="274"/>
                      <a:pt x="85" y="283"/>
                      <a:pt x="74" y="292"/>
                    </a:cubicBezTo>
                    <a:cubicBezTo>
                      <a:pt x="211" y="292"/>
                      <a:pt x="211" y="292"/>
                      <a:pt x="211" y="292"/>
                    </a:cubicBezTo>
                    <a:cubicBezTo>
                      <a:pt x="215" y="292"/>
                      <a:pt x="218" y="293"/>
                      <a:pt x="221" y="294"/>
                    </a:cubicBezTo>
                    <a:cubicBezTo>
                      <a:pt x="224" y="296"/>
                      <a:pt x="227" y="298"/>
                      <a:pt x="228" y="300"/>
                    </a:cubicBezTo>
                    <a:cubicBezTo>
                      <a:pt x="230" y="302"/>
                      <a:pt x="232" y="305"/>
                      <a:pt x="233" y="307"/>
                    </a:cubicBezTo>
                    <a:cubicBezTo>
                      <a:pt x="234" y="310"/>
                      <a:pt x="234" y="313"/>
                      <a:pt x="234" y="316"/>
                    </a:cubicBezTo>
                    <a:cubicBezTo>
                      <a:pt x="234" y="319"/>
                      <a:pt x="234" y="322"/>
                      <a:pt x="233" y="325"/>
                    </a:cubicBezTo>
                    <a:cubicBezTo>
                      <a:pt x="232" y="328"/>
                      <a:pt x="230" y="330"/>
                      <a:pt x="228" y="332"/>
                    </a:cubicBezTo>
                    <a:cubicBezTo>
                      <a:pt x="227" y="334"/>
                      <a:pt x="224" y="336"/>
                      <a:pt x="221" y="337"/>
                    </a:cubicBezTo>
                    <a:cubicBezTo>
                      <a:pt x="218" y="339"/>
                      <a:pt x="215" y="339"/>
                      <a:pt x="211" y="339"/>
                    </a:cubicBezTo>
                    <a:cubicBezTo>
                      <a:pt x="33" y="339"/>
                      <a:pt x="33" y="339"/>
                      <a:pt x="33" y="339"/>
                    </a:cubicBezTo>
                    <a:cubicBezTo>
                      <a:pt x="22" y="339"/>
                      <a:pt x="13" y="337"/>
                      <a:pt x="8" y="331"/>
                    </a:cubicBezTo>
                    <a:cubicBezTo>
                      <a:pt x="3" y="326"/>
                      <a:pt x="0" y="319"/>
                      <a:pt x="0" y="312"/>
                    </a:cubicBezTo>
                    <a:cubicBezTo>
                      <a:pt x="0" y="306"/>
                      <a:pt x="1" y="300"/>
                      <a:pt x="4" y="295"/>
                    </a:cubicBezTo>
                    <a:cubicBezTo>
                      <a:pt x="7" y="289"/>
                      <a:pt x="12" y="284"/>
                      <a:pt x="17" y="278"/>
                    </a:cubicBezTo>
                    <a:cubicBezTo>
                      <a:pt x="19" y="277"/>
                      <a:pt x="21" y="275"/>
                      <a:pt x="25" y="272"/>
                    </a:cubicBezTo>
                    <a:cubicBezTo>
                      <a:pt x="28" y="269"/>
                      <a:pt x="32" y="266"/>
                      <a:pt x="36" y="262"/>
                    </a:cubicBezTo>
                    <a:cubicBezTo>
                      <a:pt x="40" y="258"/>
                      <a:pt x="44" y="255"/>
                      <a:pt x="49" y="251"/>
                    </a:cubicBezTo>
                    <a:cubicBezTo>
                      <a:pt x="53" y="247"/>
                      <a:pt x="58" y="243"/>
                      <a:pt x="62" y="238"/>
                    </a:cubicBezTo>
                    <a:cubicBezTo>
                      <a:pt x="67" y="234"/>
                      <a:pt x="71" y="230"/>
                      <a:pt x="75" y="226"/>
                    </a:cubicBezTo>
                    <a:cubicBezTo>
                      <a:pt x="79" y="222"/>
                      <a:pt x="83" y="219"/>
                      <a:pt x="86" y="216"/>
                    </a:cubicBezTo>
                    <a:cubicBezTo>
                      <a:pt x="97" y="205"/>
                      <a:pt x="108" y="193"/>
                      <a:pt x="118" y="182"/>
                    </a:cubicBezTo>
                    <a:cubicBezTo>
                      <a:pt x="129" y="171"/>
                      <a:pt x="138" y="159"/>
                      <a:pt x="145" y="149"/>
                    </a:cubicBezTo>
                    <a:cubicBezTo>
                      <a:pt x="153" y="138"/>
                      <a:pt x="159" y="127"/>
                      <a:pt x="163" y="118"/>
                    </a:cubicBezTo>
                    <a:cubicBezTo>
                      <a:pt x="168" y="108"/>
                      <a:pt x="170" y="99"/>
                      <a:pt x="170" y="91"/>
                    </a:cubicBezTo>
                    <a:cubicBezTo>
                      <a:pt x="170" y="84"/>
                      <a:pt x="168" y="77"/>
                      <a:pt x="165" y="72"/>
                    </a:cubicBezTo>
                    <a:cubicBezTo>
                      <a:pt x="162" y="67"/>
                      <a:pt x="158" y="62"/>
                      <a:pt x="153" y="59"/>
                    </a:cubicBezTo>
                    <a:cubicBezTo>
                      <a:pt x="148" y="55"/>
                      <a:pt x="142" y="52"/>
                      <a:pt x="135" y="51"/>
                    </a:cubicBezTo>
                    <a:cubicBezTo>
                      <a:pt x="129" y="49"/>
                      <a:pt x="122" y="48"/>
                      <a:pt x="11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8" name="Freeform 36"/>
              <p:cNvSpPr>
                <a:spLocks noEditPoints="1"/>
              </p:cNvSpPr>
              <p:nvPr/>
            </p:nvSpPr>
            <p:spPr bwMode="auto">
              <a:xfrm>
                <a:off x="9992628" y="4074419"/>
                <a:ext cx="319962" cy="440833"/>
              </a:xfrm>
              <a:custGeom>
                <a:avLst/>
                <a:gdLst>
                  <a:gd name="T0" fmla="*/ 126 w 252"/>
                  <a:gd name="T1" fmla="*/ 0 h 347"/>
                  <a:gd name="T2" fmla="*/ 169 w 252"/>
                  <a:gd name="T3" fmla="*/ 7 h 347"/>
                  <a:gd name="T4" fmla="*/ 202 w 252"/>
                  <a:gd name="T5" fmla="*/ 25 h 347"/>
                  <a:gd name="T6" fmla="*/ 225 w 252"/>
                  <a:gd name="T7" fmla="*/ 53 h 347"/>
                  <a:gd name="T8" fmla="*/ 241 w 252"/>
                  <a:gd name="T9" fmla="*/ 88 h 347"/>
                  <a:gd name="T10" fmla="*/ 249 w 252"/>
                  <a:gd name="T11" fmla="*/ 129 h 347"/>
                  <a:gd name="T12" fmla="*/ 252 w 252"/>
                  <a:gd name="T13" fmla="*/ 174 h 347"/>
                  <a:gd name="T14" fmla="*/ 249 w 252"/>
                  <a:gd name="T15" fmla="*/ 218 h 347"/>
                  <a:gd name="T16" fmla="*/ 241 w 252"/>
                  <a:gd name="T17" fmla="*/ 259 h 347"/>
                  <a:gd name="T18" fmla="*/ 225 w 252"/>
                  <a:gd name="T19" fmla="*/ 294 h 347"/>
                  <a:gd name="T20" fmla="*/ 202 w 252"/>
                  <a:gd name="T21" fmla="*/ 322 h 347"/>
                  <a:gd name="T22" fmla="*/ 169 w 252"/>
                  <a:gd name="T23" fmla="*/ 341 h 347"/>
                  <a:gd name="T24" fmla="*/ 126 w 252"/>
                  <a:gd name="T25" fmla="*/ 347 h 347"/>
                  <a:gd name="T26" fmla="*/ 83 w 252"/>
                  <a:gd name="T27" fmla="*/ 341 h 347"/>
                  <a:gd name="T28" fmla="*/ 50 w 252"/>
                  <a:gd name="T29" fmla="*/ 322 h 347"/>
                  <a:gd name="T30" fmla="*/ 27 w 252"/>
                  <a:gd name="T31" fmla="*/ 294 h 347"/>
                  <a:gd name="T32" fmla="*/ 11 w 252"/>
                  <a:gd name="T33" fmla="*/ 259 h 347"/>
                  <a:gd name="T34" fmla="*/ 2 w 252"/>
                  <a:gd name="T35" fmla="*/ 218 h 347"/>
                  <a:gd name="T36" fmla="*/ 0 w 252"/>
                  <a:gd name="T37" fmla="*/ 174 h 347"/>
                  <a:gd name="T38" fmla="*/ 2 w 252"/>
                  <a:gd name="T39" fmla="*/ 129 h 347"/>
                  <a:gd name="T40" fmla="*/ 11 w 252"/>
                  <a:gd name="T41" fmla="*/ 88 h 347"/>
                  <a:gd name="T42" fmla="*/ 27 w 252"/>
                  <a:gd name="T43" fmla="*/ 53 h 347"/>
                  <a:gd name="T44" fmla="*/ 50 w 252"/>
                  <a:gd name="T45" fmla="*/ 25 h 347"/>
                  <a:gd name="T46" fmla="*/ 83 w 252"/>
                  <a:gd name="T47" fmla="*/ 7 h 347"/>
                  <a:gd name="T48" fmla="*/ 126 w 252"/>
                  <a:gd name="T49" fmla="*/ 0 h 347"/>
                  <a:gd name="T50" fmla="*/ 126 w 252"/>
                  <a:gd name="T51" fmla="*/ 46 h 347"/>
                  <a:gd name="T52" fmla="*/ 102 w 252"/>
                  <a:gd name="T53" fmla="*/ 51 h 347"/>
                  <a:gd name="T54" fmla="*/ 85 w 252"/>
                  <a:gd name="T55" fmla="*/ 65 h 347"/>
                  <a:gd name="T56" fmla="*/ 74 w 252"/>
                  <a:gd name="T57" fmla="*/ 87 h 347"/>
                  <a:gd name="T58" fmla="*/ 67 w 252"/>
                  <a:gd name="T59" fmla="*/ 113 h 347"/>
                  <a:gd name="T60" fmla="*/ 64 w 252"/>
                  <a:gd name="T61" fmla="*/ 143 h 347"/>
                  <a:gd name="T62" fmla="*/ 63 w 252"/>
                  <a:gd name="T63" fmla="*/ 174 h 347"/>
                  <a:gd name="T64" fmla="*/ 64 w 252"/>
                  <a:gd name="T65" fmla="*/ 204 h 347"/>
                  <a:gd name="T66" fmla="*/ 67 w 252"/>
                  <a:gd name="T67" fmla="*/ 234 h 347"/>
                  <a:gd name="T68" fmla="*/ 74 w 252"/>
                  <a:gd name="T69" fmla="*/ 261 h 347"/>
                  <a:gd name="T70" fmla="*/ 85 w 252"/>
                  <a:gd name="T71" fmla="*/ 282 h 347"/>
                  <a:gd name="T72" fmla="*/ 102 w 252"/>
                  <a:gd name="T73" fmla="*/ 297 h 347"/>
                  <a:gd name="T74" fmla="*/ 126 w 252"/>
                  <a:gd name="T75" fmla="*/ 302 h 347"/>
                  <a:gd name="T76" fmla="*/ 150 w 252"/>
                  <a:gd name="T77" fmla="*/ 297 h 347"/>
                  <a:gd name="T78" fmla="*/ 167 w 252"/>
                  <a:gd name="T79" fmla="*/ 282 h 347"/>
                  <a:gd name="T80" fmla="*/ 178 w 252"/>
                  <a:gd name="T81" fmla="*/ 261 h 347"/>
                  <a:gd name="T82" fmla="*/ 185 w 252"/>
                  <a:gd name="T83" fmla="*/ 234 h 347"/>
                  <a:gd name="T84" fmla="*/ 188 w 252"/>
                  <a:gd name="T85" fmla="*/ 204 h 347"/>
                  <a:gd name="T86" fmla="*/ 189 w 252"/>
                  <a:gd name="T87" fmla="*/ 174 h 347"/>
                  <a:gd name="T88" fmla="*/ 188 w 252"/>
                  <a:gd name="T89" fmla="*/ 143 h 347"/>
                  <a:gd name="T90" fmla="*/ 185 w 252"/>
                  <a:gd name="T91" fmla="*/ 113 h 347"/>
                  <a:gd name="T92" fmla="*/ 178 w 252"/>
                  <a:gd name="T93" fmla="*/ 87 h 347"/>
                  <a:gd name="T94" fmla="*/ 167 w 252"/>
                  <a:gd name="T95" fmla="*/ 65 h 347"/>
                  <a:gd name="T96" fmla="*/ 150 w 252"/>
                  <a:gd name="T97" fmla="*/ 51 h 347"/>
                  <a:gd name="T98" fmla="*/ 126 w 252"/>
                  <a:gd name="T99" fmla="*/ 4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47">
                    <a:moveTo>
                      <a:pt x="126" y="0"/>
                    </a:moveTo>
                    <a:cubicBezTo>
                      <a:pt x="142" y="0"/>
                      <a:pt x="156" y="3"/>
                      <a:pt x="169" y="7"/>
                    </a:cubicBezTo>
                    <a:cubicBezTo>
                      <a:pt x="181" y="11"/>
                      <a:pt x="192" y="17"/>
                      <a:pt x="202" y="25"/>
                    </a:cubicBezTo>
                    <a:cubicBezTo>
                      <a:pt x="211" y="33"/>
                      <a:pt x="219" y="42"/>
                      <a:pt x="225" y="53"/>
                    </a:cubicBezTo>
                    <a:cubicBezTo>
                      <a:pt x="232" y="64"/>
                      <a:pt x="237" y="75"/>
                      <a:pt x="241" y="88"/>
                    </a:cubicBezTo>
                    <a:cubicBezTo>
                      <a:pt x="245" y="101"/>
                      <a:pt x="248" y="115"/>
                      <a:pt x="249" y="129"/>
                    </a:cubicBezTo>
                    <a:cubicBezTo>
                      <a:pt x="251" y="144"/>
                      <a:pt x="252" y="158"/>
                      <a:pt x="252" y="174"/>
                    </a:cubicBezTo>
                    <a:cubicBezTo>
                      <a:pt x="252" y="189"/>
                      <a:pt x="251" y="204"/>
                      <a:pt x="249" y="218"/>
                    </a:cubicBezTo>
                    <a:cubicBezTo>
                      <a:pt x="248" y="233"/>
                      <a:pt x="245" y="246"/>
                      <a:pt x="241" y="259"/>
                    </a:cubicBezTo>
                    <a:cubicBezTo>
                      <a:pt x="237" y="272"/>
                      <a:pt x="232" y="284"/>
                      <a:pt x="225" y="294"/>
                    </a:cubicBezTo>
                    <a:cubicBezTo>
                      <a:pt x="219" y="305"/>
                      <a:pt x="211" y="314"/>
                      <a:pt x="202" y="322"/>
                    </a:cubicBezTo>
                    <a:cubicBezTo>
                      <a:pt x="192" y="330"/>
                      <a:pt x="181" y="336"/>
                      <a:pt x="169" y="341"/>
                    </a:cubicBezTo>
                    <a:cubicBezTo>
                      <a:pt x="156" y="345"/>
                      <a:pt x="142" y="347"/>
                      <a:pt x="126" y="347"/>
                    </a:cubicBezTo>
                    <a:cubicBezTo>
                      <a:pt x="110" y="347"/>
                      <a:pt x="96" y="345"/>
                      <a:pt x="83" y="341"/>
                    </a:cubicBezTo>
                    <a:cubicBezTo>
                      <a:pt x="70" y="336"/>
                      <a:pt x="59" y="330"/>
                      <a:pt x="50" y="322"/>
                    </a:cubicBezTo>
                    <a:cubicBezTo>
                      <a:pt x="41" y="314"/>
                      <a:pt x="33" y="305"/>
                      <a:pt x="27" y="294"/>
                    </a:cubicBezTo>
                    <a:cubicBezTo>
                      <a:pt x="20" y="284"/>
                      <a:pt x="15" y="272"/>
                      <a:pt x="11" y="259"/>
                    </a:cubicBezTo>
                    <a:cubicBezTo>
                      <a:pt x="7" y="246"/>
                      <a:pt x="4" y="233"/>
                      <a:pt x="2" y="218"/>
                    </a:cubicBezTo>
                    <a:cubicBezTo>
                      <a:pt x="1" y="204"/>
                      <a:pt x="0" y="189"/>
                      <a:pt x="0" y="174"/>
                    </a:cubicBezTo>
                    <a:cubicBezTo>
                      <a:pt x="0" y="158"/>
                      <a:pt x="1" y="144"/>
                      <a:pt x="2" y="129"/>
                    </a:cubicBezTo>
                    <a:cubicBezTo>
                      <a:pt x="4" y="115"/>
                      <a:pt x="7" y="101"/>
                      <a:pt x="11" y="88"/>
                    </a:cubicBezTo>
                    <a:cubicBezTo>
                      <a:pt x="15" y="75"/>
                      <a:pt x="20" y="64"/>
                      <a:pt x="27" y="53"/>
                    </a:cubicBezTo>
                    <a:cubicBezTo>
                      <a:pt x="33" y="42"/>
                      <a:pt x="41" y="33"/>
                      <a:pt x="50" y="25"/>
                    </a:cubicBezTo>
                    <a:cubicBezTo>
                      <a:pt x="59" y="17"/>
                      <a:pt x="70" y="11"/>
                      <a:pt x="83" y="7"/>
                    </a:cubicBezTo>
                    <a:cubicBezTo>
                      <a:pt x="95" y="3"/>
                      <a:pt x="110" y="0"/>
                      <a:pt x="126" y="0"/>
                    </a:cubicBezTo>
                    <a:close/>
                    <a:moveTo>
                      <a:pt x="126" y="46"/>
                    </a:moveTo>
                    <a:cubicBezTo>
                      <a:pt x="117" y="46"/>
                      <a:pt x="109" y="47"/>
                      <a:pt x="102" y="51"/>
                    </a:cubicBezTo>
                    <a:cubicBezTo>
                      <a:pt x="95" y="54"/>
                      <a:pt x="90" y="59"/>
                      <a:pt x="85" y="65"/>
                    </a:cubicBezTo>
                    <a:cubicBezTo>
                      <a:pt x="80" y="71"/>
                      <a:pt x="76" y="79"/>
                      <a:pt x="74" y="87"/>
                    </a:cubicBezTo>
                    <a:cubicBezTo>
                      <a:pt x="71" y="95"/>
                      <a:pt x="69" y="104"/>
                      <a:pt x="67" y="113"/>
                    </a:cubicBezTo>
                    <a:cubicBezTo>
                      <a:pt x="65" y="123"/>
                      <a:pt x="64" y="133"/>
                      <a:pt x="64" y="143"/>
                    </a:cubicBezTo>
                    <a:cubicBezTo>
                      <a:pt x="63" y="153"/>
                      <a:pt x="63" y="164"/>
                      <a:pt x="63" y="174"/>
                    </a:cubicBezTo>
                    <a:cubicBezTo>
                      <a:pt x="63" y="184"/>
                      <a:pt x="63" y="194"/>
                      <a:pt x="64" y="204"/>
                    </a:cubicBezTo>
                    <a:cubicBezTo>
                      <a:pt x="64" y="215"/>
                      <a:pt x="65" y="224"/>
                      <a:pt x="67" y="234"/>
                    </a:cubicBezTo>
                    <a:cubicBezTo>
                      <a:pt x="69" y="243"/>
                      <a:pt x="71" y="252"/>
                      <a:pt x="74" y="261"/>
                    </a:cubicBezTo>
                    <a:cubicBezTo>
                      <a:pt x="76" y="269"/>
                      <a:pt x="80" y="276"/>
                      <a:pt x="85" y="282"/>
                    </a:cubicBezTo>
                    <a:cubicBezTo>
                      <a:pt x="90" y="288"/>
                      <a:pt x="95" y="293"/>
                      <a:pt x="102" y="297"/>
                    </a:cubicBezTo>
                    <a:cubicBezTo>
                      <a:pt x="109" y="300"/>
                      <a:pt x="117" y="302"/>
                      <a:pt x="126" y="302"/>
                    </a:cubicBezTo>
                    <a:cubicBezTo>
                      <a:pt x="135" y="302"/>
                      <a:pt x="143" y="300"/>
                      <a:pt x="150" y="297"/>
                    </a:cubicBezTo>
                    <a:cubicBezTo>
                      <a:pt x="157" y="293"/>
                      <a:pt x="162" y="288"/>
                      <a:pt x="167" y="282"/>
                    </a:cubicBezTo>
                    <a:cubicBezTo>
                      <a:pt x="172" y="276"/>
                      <a:pt x="176" y="269"/>
                      <a:pt x="178" y="261"/>
                    </a:cubicBezTo>
                    <a:cubicBezTo>
                      <a:pt x="181" y="252"/>
                      <a:pt x="184" y="243"/>
                      <a:pt x="185" y="234"/>
                    </a:cubicBezTo>
                    <a:cubicBezTo>
                      <a:pt x="187" y="224"/>
                      <a:pt x="188" y="215"/>
                      <a:pt x="188" y="204"/>
                    </a:cubicBezTo>
                    <a:cubicBezTo>
                      <a:pt x="189" y="194"/>
                      <a:pt x="189" y="184"/>
                      <a:pt x="189" y="174"/>
                    </a:cubicBezTo>
                    <a:cubicBezTo>
                      <a:pt x="189" y="164"/>
                      <a:pt x="189" y="153"/>
                      <a:pt x="188" y="143"/>
                    </a:cubicBezTo>
                    <a:cubicBezTo>
                      <a:pt x="188" y="133"/>
                      <a:pt x="187" y="123"/>
                      <a:pt x="185" y="113"/>
                    </a:cubicBezTo>
                    <a:cubicBezTo>
                      <a:pt x="184" y="104"/>
                      <a:pt x="181" y="95"/>
                      <a:pt x="178" y="87"/>
                    </a:cubicBezTo>
                    <a:cubicBezTo>
                      <a:pt x="176" y="79"/>
                      <a:pt x="172" y="71"/>
                      <a:pt x="167" y="65"/>
                    </a:cubicBezTo>
                    <a:cubicBezTo>
                      <a:pt x="162" y="59"/>
                      <a:pt x="157" y="54"/>
                      <a:pt x="150" y="51"/>
                    </a:cubicBezTo>
                    <a:cubicBezTo>
                      <a:pt x="143" y="47"/>
                      <a:pt x="135" y="46"/>
                      <a:pt x="126"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9" name="Freeform 37"/>
              <p:cNvSpPr>
                <a:spLocks/>
              </p:cNvSpPr>
              <p:nvPr/>
            </p:nvSpPr>
            <p:spPr bwMode="auto">
              <a:xfrm>
                <a:off x="10390800" y="4067306"/>
                <a:ext cx="291521" cy="447946"/>
              </a:xfrm>
              <a:custGeom>
                <a:avLst/>
                <a:gdLst>
                  <a:gd name="T0" fmla="*/ 115 w 224"/>
                  <a:gd name="T1" fmla="*/ 148 h 350"/>
                  <a:gd name="T2" fmla="*/ 151 w 224"/>
                  <a:gd name="T3" fmla="*/ 121 h 350"/>
                  <a:gd name="T4" fmla="*/ 151 w 224"/>
                  <a:gd name="T5" fmla="*/ 76 h 350"/>
                  <a:gd name="T6" fmla="*/ 119 w 224"/>
                  <a:gd name="T7" fmla="*/ 52 h 350"/>
                  <a:gd name="T8" fmla="*/ 72 w 224"/>
                  <a:gd name="T9" fmla="*/ 51 h 350"/>
                  <a:gd name="T10" fmla="*/ 33 w 224"/>
                  <a:gd name="T11" fmla="*/ 60 h 350"/>
                  <a:gd name="T12" fmla="*/ 13 w 224"/>
                  <a:gd name="T13" fmla="*/ 60 h 350"/>
                  <a:gd name="T14" fmla="*/ 2 w 224"/>
                  <a:gd name="T15" fmla="*/ 47 h 350"/>
                  <a:gd name="T16" fmla="*/ 5 w 224"/>
                  <a:gd name="T17" fmla="*/ 25 h 350"/>
                  <a:gd name="T18" fmla="*/ 56 w 224"/>
                  <a:gd name="T19" fmla="*/ 4 h 350"/>
                  <a:gd name="T20" fmla="*/ 147 w 224"/>
                  <a:gd name="T21" fmla="*/ 6 h 350"/>
                  <a:gd name="T22" fmla="*/ 209 w 224"/>
                  <a:gd name="T23" fmla="*/ 53 h 350"/>
                  <a:gd name="T24" fmla="*/ 213 w 224"/>
                  <a:gd name="T25" fmla="*/ 121 h 350"/>
                  <a:gd name="T26" fmla="*/ 179 w 224"/>
                  <a:gd name="T27" fmla="*/ 160 h 350"/>
                  <a:gd name="T28" fmla="*/ 155 w 224"/>
                  <a:gd name="T29" fmla="*/ 170 h 350"/>
                  <a:gd name="T30" fmla="*/ 206 w 224"/>
                  <a:gd name="T31" fmla="*/ 199 h 350"/>
                  <a:gd name="T32" fmla="*/ 224 w 224"/>
                  <a:gd name="T33" fmla="*/ 255 h 350"/>
                  <a:gd name="T34" fmla="*/ 188 w 224"/>
                  <a:gd name="T35" fmla="*/ 328 h 350"/>
                  <a:gd name="T36" fmla="*/ 102 w 224"/>
                  <a:gd name="T37" fmla="*/ 350 h 350"/>
                  <a:gd name="T38" fmla="*/ 59 w 224"/>
                  <a:gd name="T39" fmla="*/ 345 h 350"/>
                  <a:gd name="T40" fmla="*/ 18 w 224"/>
                  <a:gd name="T41" fmla="*/ 331 h 350"/>
                  <a:gd name="T42" fmla="*/ 2 w 224"/>
                  <a:gd name="T43" fmla="*/ 310 h 350"/>
                  <a:gd name="T44" fmla="*/ 8 w 224"/>
                  <a:gd name="T45" fmla="*/ 294 h 350"/>
                  <a:gd name="T46" fmla="*/ 25 w 224"/>
                  <a:gd name="T47" fmla="*/ 287 h 350"/>
                  <a:gd name="T48" fmla="*/ 30 w 224"/>
                  <a:gd name="T49" fmla="*/ 288 h 350"/>
                  <a:gd name="T50" fmla="*/ 59 w 224"/>
                  <a:gd name="T51" fmla="*/ 297 h 350"/>
                  <a:gd name="T52" fmla="*/ 99 w 224"/>
                  <a:gd name="T53" fmla="*/ 303 h 350"/>
                  <a:gd name="T54" fmla="*/ 144 w 224"/>
                  <a:gd name="T55" fmla="*/ 290 h 350"/>
                  <a:gd name="T56" fmla="*/ 161 w 224"/>
                  <a:gd name="T57" fmla="*/ 252 h 350"/>
                  <a:gd name="T58" fmla="*/ 141 w 224"/>
                  <a:gd name="T59" fmla="*/ 209 h 350"/>
                  <a:gd name="T60" fmla="*/ 91 w 224"/>
                  <a:gd name="T61" fmla="*/ 193 h 350"/>
                  <a:gd name="T62" fmla="*/ 65 w 224"/>
                  <a:gd name="T63" fmla="*/ 191 h 350"/>
                  <a:gd name="T64" fmla="*/ 54 w 224"/>
                  <a:gd name="T65" fmla="*/ 180 h 350"/>
                  <a:gd name="T66" fmla="*/ 58 w 224"/>
                  <a:gd name="T67" fmla="*/ 158 h 350"/>
                  <a:gd name="T68" fmla="*/ 89 w 224"/>
                  <a:gd name="T69" fmla="*/ 15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4" h="350">
                    <a:moveTo>
                      <a:pt x="89" y="151"/>
                    </a:moveTo>
                    <a:cubicBezTo>
                      <a:pt x="99" y="151"/>
                      <a:pt x="107" y="150"/>
                      <a:pt x="115" y="148"/>
                    </a:cubicBezTo>
                    <a:cubicBezTo>
                      <a:pt x="124" y="145"/>
                      <a:pt x="131" y="142"/>
                      <a:pt x="137" y="138"/>
                    </a:cubicBezTo>
                    <a:cubicBezTo>
                      <a:pt x="143" y="133"/>
                      <a:pt x="147" y="128"/>
                      <a:pt x="151" y="121"/>
                    </a:cubicBezTo>
                    <a:cubicBezTo>
                      <a:pt x="154" y="115"/>
                      <a:pt x="156" y="107"/>
                      <a:pt x="156" y="98"/>
                    </a:cubicBezTo>
                    <a:cubicBezTo>
                      <a:pt x="156" y="90"/>
                      <a:pt x="154" y="83"/>
                      <a:pt x="151" y="76"/>
                    </a:cubicBezTo>
                    <a:cubicBezTo>
                      <a:pt x="148" y="70"/>
                      <a:pt x="143" y="65"/>
                      <a:pt x="138" y="61"/>
                    </a:cubicBezTo>
                    <a:cubicBezTo>
                      <a:pt x="132" y="57"/>
                      <a:pt x="126" y="54"/>
                      <a:pt x="119" y="52"/>
                    </a:cubicBezTo>
                    <a:cubicBezTo>
                      <a:pt x="111" y="50"/>
                      <a:pt x="103" y="49"/>
                      <a:pt x="95" y="49"/>
                    </a:cubicBezTo>
                    <a:cubicBezTo>
                      <a:pt x="88" y="49"/>
                      <a:pt x="80" y="49"/>
                      <a:pt x="72" y="51"/>
                    </a:cubicBezTo>
                    <a:cubicBezTo>
                      <a:pt x="64" y="52"/>
                      <a:pt x="57" y="54"/>
                      <a:pt x="50" y="55"/>
                    </a:cubicBezTo>
                    <a:cubicBezTo>
                      <a:pt x="43" y="57"/>
                      <a:pt x="38" y="58"/>
                      <a:pt x="33" y="60"/>
                    </a:cubicBezTo>
                    <a:cubicBezTo>
                      <a:pt x="28" y="61"/>
                      <a:pt x="24" y="62"/>
                      <a:pt x="22" y="62"/>
                    </a:cubicBezTo>
                    <a:cubicBezTo>
                      <a:pt x="19" y="62"/>
                      <a:pt x="16" y="61"/>
                      <a:pt x="13" y="60"/>
                    </a:cubicBezTo>
                    <a:cubicBezTo>
                      <a:pt x="10" y="59"/>
                      <a:pt x="8" y="57"/>
                      <a:pt x="6" y="55"/>
                    </a:cubicBezTo>
                    <a:cubicBezTo>
                      <a:pt x="4" y="53"/>
                      <a:pt x="3" y="50"/>
                      <a:pt x="2" y="47"/>
                    </a:cubicBezTo>
                    <a:cubicBezTo>
                      <a:pt x="1" y="45"/>
                      <a:pt x="0" y="42"/>
                      <a:pt x="0" y="39"/>
                    </a:cubicBezTo>
                    <a:cubicBezTo>
                      <a:pt x="0" y="34"/>
                      <a:pt x="2" y="30"/>
                      <a:pt x="5" y="25"/>
                    </a:cubicBezTo>
                    <a:cubicBezTo>
                      <a:pt x="7" y="21"/>
                      <a:pt x="12" y="18"/>
                      <a:pt x="19" y="16"/>
                    </a:cubicBezTo>
                    <a:cubicBezTo>
                      <a:pt x="30" y="11"/>
                      <a:pt x="42" y="7"/>
                      <a:pt x="56" y="4"/>
                    </a:cubicBezTo>
                    <a:cubicBezTo>
                      <a:pt x="69" y="1"/>
                      <a:pt x="83" y="0"/>
                      <a:pt x="98" y="0"/>
                    </a:cubicBezTo>
                    <a:cubicBezTo>
                      <a:pt x="116" y="0"/>
                      <a:pt x="132" y="2"/>
                      <a:pt x="147" y="6"/>
                    </a:cubicBezTo>
                    <a:cubicBezTo>
                      <a:pt x="161" y="10"/>
                      <a:pt x="174" y="16"/>
                      <a:pt x="185" y="24"/>
                    </a:cubicBezTo>
                    <a:cubicBezTo>
                      <a:pt x="195" y="32"/>
                      <a:pt x="203" y="42"/>
                      <a:pt x="209" y="53"/>
                    </a:cubicBezTo>
                    <a:cubicBezTo>
                      <a:pt x="215" y="65"/>
                      <a:pt x="218" y="78"/>
                      <a:pt x="218" y="93"/>
                    </a:cubicBezTo>
                    <a:cubicBezTo>
                      <a:pt x="218" y="103"/>
                      <a:pt x="216" y="112"/>
                      <a:pt x="213" y="121"/>
                    </a:cubicBezTo>
                    <a:cubicBezTo>
                      <a:pt x="210" y="129"/>
                      <a:pt x="205" y="137"/>
                      <a:pt x="199" y="143"/>
                    </a:cubicBezTo>
                    <a:cubicBezTo>
                      <a:pt x="194" y="150"/>
                      <a:pt x="187" y="155"/>
                      <a:pt x="179" y="160"/>
                    </a:cubicBezTo>
                    <a:cubicBezTo>
                      <a:pt x="172" y="164"/>
                      <a:pt x="164" y="167"/>
                      <a:pt x="155" y="169"/>
                    </a:cubicBezTo>
                    <a:cubicBezTo>
                      <a:pt x="155" y="170"/>
                      <a:pt x="155" y="170"/>
                      <a:pt x="155" y="170"/>
                    </a:cubicBezTo>
                    <a:cubicBezTo>
                      <a:pt x="166" y="172"/>
                      <a:pt x="176" y="176"/>
                      <a:pt x="184" y="180"/>
                    </a:cubicBezTo>
                    <a:cubicBezTo>
                      <a:pt x="193" y="185"/>
                      <a:pt x="200" y="191"/>
                      <a:pt x="206" y="199"/>
                    </a:cubicBezTo>
                    <a:cubicBezTo>
                      <a:pt x="212" y="206"/>
                      <a:pt x="217" y="215"/>
                      <a:pt x="220" y="224"/>
                    </a:cubicBezTo>
                    <a:cubicBezTo>
                      <a:pt x="223" y="234"/>
                      <a:pt x="224" y="244"/>
                      <a:pt x="224" y="255"/>
                    </a:cubicBezTo>
                    <a:cubicBezTo>
                      <a:pt x="224" y="272"/>
                      <a:pt x="221" y="286"/>
                      <a:pt x="215" y="298"/>
                    </a:cubicBezTo>
                    <a:cubicBezTo>
                      <a:pt x="208" y="310"/>
                      <a:pt x="199" y="320"/>
                      <a:pt x="188" y="328"/>
                    </a:cubicBezTo>
                    <a:cubicBezTo>
                      <a:pt x="176" y="336"/>
                      <a:pt x="163" y="341"/>
                      <a:pt x="149" y="345"/>
                    </a:cubicBezTo>
                    <a:cubicBezTo>
                      <a:pt x="134" y="349"/>
                      <a:pt x="118" y="350"/>
                      <a:pt x="102" y="350"/>
                    </a:cubicBezTo>
                    <a:cubicBezTo>
                      <a:pt x="95" y="350"/>
                      <a:pt x="88" y="350"/>
                      <a:pt x="81" y="349"/>
                    </a:cubicBezTo>
                    <a:cubicBezTo>
                      <a:pt x="74" y="348"/>
                      <a:pt x="66" y="347"/>
                      <a:pt x="59" y="345"/>
                    </a:cubicBezTo>
                    <a:cubicBezTo>
                      <a:pt x="52" y="344"/>
                      <a:pt x="45" y="342"/>
                      <a:pt x="38" y="339"/>
                    </a:cubicBezTo>
                    <a:cubicBezTo>
                      <a:pt x="31" y="337"/>
                      <a:pt x="24" y="334"/>
                      <a:pt x="18" y="331"/>
                    </a:cubicBezTo>
                    <a:cubicBezTo>
                      <a:pt x="12" y="329"/>
                      <a:pt x="8" y="326"/>
                      <a:pt x="6" y="322"/>
                    </a:cubicBezTo>
                    <a:cubicBezTo>
                      <a:pt x="3" y="318"/>
                      <a:pt x="2" y="314"/>
                      <a:pt x="2" y="310"/>
                    </a:cubicBezTo>
                    <a:cubicBezTo>
                      <a:pt x="2" y="307"/>
                      <a:pt x="3" y="304"/>
                      <a:pt x="4" y="301"/>
                    </a:cubicBezTo>
                    <a:cubicBezTo>
                      <a:pt x="5" y="299"/>
                      <a:pt x="6" y="296"/>
                      <a:pt x="8" y="294"/>
                    </a:cubicBezTo>
                    <a:cubicBezTo>
                      <a:pt x="10" y="292"/>
                      <a:pt x="13" y="291"/>
                      <a:pt x="15" y="289"/>
                    </a:cubicBezTo>
                    <a:cubicBezTo>
                      <a:pt x="18" y="288"/>
                      <a:pt x="21" y="287"/>
                      <a:pt x="25" y="287"/>
                    </a:cubicBezTo>
                    <a:cubicBezTo>
                      <a:pt x="26" y="287"/>
                      <a:pt x="27" y="287"/>
                      <a:pt x="27" y="288"/>
                    </a:cubicBezTo>
                    <a:cubicBezTo>
                      <a:pt x="28" y="288"/>
                      <a:pt x="29" y="288"/>
                      <a:pt x="30" y="288"/>
                    </a:cubicBezTo>
                    <a:cubicBezTo>
                      <a:pt x="34" y="289"/>
                      <a:pt x="38" y="291"/>
                      <a:pt x="43" y="292"/>
                    </a:cubicBezTo>
                    <a:cubicBezTo>
                      <a:pt x="48" y="294"/>
                      <a:pt x="53" y="296"/>
                      <a:pt x="59" y="297"/>
                    </a:cubicBezTo>
                    <a:cubicBezTo>
                      <a:pt x="65" y="299"/>
                      <a:pt x="71" y="300"/>
                      <a:pt x="78" y="301"/>
                    </a:cubicBezTo>
                    <a:cubicBezTo>
                      <a:pt x="85" y="302"/>
                      <a:pt x="92" y="303"/>
                      <a:pt x="99" y="303"/>
                    </a:cubicBezTo>
                    <a:cubicBezTo>
                      <a:pt x="108" y="303"/>
                      <a:pt x="117" y="302"/>
                      <a:pt x="124" y="299"/>
                    </a:cubicBezTo>
                    <a:cubicBezTo>
                      <a:pt x="132" y="297"/>
                      <a:pt x="138" y="294"/>
                      <a:pt x="144" y="290"/>
                    </a:cubicBezTo>
                    <a:cubicBezTo>
                      <a:pt x="149" y="286"/>
                      <a:pt x="154" y="280"/>
                      <a:pt x="157" y="274"/>
                    </a:cubicBezTo>
                    <a:cubicBezTo>
                      <a:pt x="160" y="268"/>
                      <a:pt x="161" y="261"/>
                      <a:pt x="161" y="252"/>
                    </a:cubicBezTo>
                    <a:cubicBezTo>
                      <a:pt x="161" y="243"/>
                      <a:pt x="159" y="235"/>
                      <a:pt x="156" y="227"/>
                    </a:cubicBezTo>
                    <a:cubicBezTo>
                      <a:pt x="152" y="220"/>
                      <a:pt x="148" y="214"/>
                      <a:pt x="141" y="209"/>
                    </a:cubicBezTo>
                    <a:cubicBezTo>
                      <a:pt x="135" y="204"/>
                      <a:pt x="128" y="200"/>
                      <a:pt x="119" y="197"/>
                    </a:cubicBezTo>
                    <a:cubicBezTo>
                      <a:pt x="110" y="195"/>
                      <a:pt x="101" y="193"/>
                      <a:pt x="91" y="193"/>
                    </a:cubicBezTo>
                    <a:cubicBezTo>
                      <a:pt x="74" y="193"/>
                      <a:pt x="74" y="193"/>
                      <a:pt x="74" y="193"/>
                    </a:cubicBezTo>
                    <a:cubicBezTo>
                      <a:pt x="70" y="193"/>
                      <a:pt x="67" y="193"/>
                      <a:pt x="65" y="191"/>
                    </a:cubicBezTo>
                    <a:cubicBezTo>
                      <a:pt x="62" y="190"/>
                      <a:pt x="60" y="189"/>
                      <a:pt x="58" y="187"/>
                    </a:cubicBezTo>
                    <a:cubicBezTo>
                      <a:pt x="57" y="185"/>
                      <a:pt x="55" y="183"/>
                      <a:pt x="54" y="180"/>
                    </a:cubicBezTo>
                    <a:cubicBezTo>
                      <a:pt x="54" y="178"/>
                      <a:pt x="53" y="175"/>
                      <a:pt x="53" y="172"/>
                    </a:cubicBezTo>
                    <a:cubicBezTo>
                      <a:pt x="53" y="167"/>
                      <a:pt x="55" y="162"/>
                      <a:pt x="58" y="158"/>
                    </a:cubicBezTo>
                    <a:cubicBezTo>
                      <a:pt x="62" y="154"/>
                      <a:pt x="67" y="151"/>
                      <a:pt x="74" y="151"/>
                    </a:cubicBezTo>
                    <a:lnTo>
                      <a:pt x="89"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60" name="Freeform 38"/>
              <p:cNvSpPr>
                <a:spLocks noEditPoints="1"/>
              </p:cNvSpPr>
              <p:nvPr/>
            </p:nvSpPr>
            <p:spPr bwMode="auto">
              <a:xfrm>
                <a:off x="8222188" y="5610225"/>
                <a:ext cx="327070" cy="440833"/>
              </a:xfrm>
              <a:custGeom>
                <a:avLst/>
                <a:gdLst>
                  <a:gd name="T0" fmla="*/ 127 w 253"/>
                  <a:gd name="T1" fmla="*/ 0 h 347"/>
                  <a:gd name="T2" fmla="*/ 169 w 253"/>
                  <a:gd name="T3" fmla="*/ 6 h 347"/>
                  <a:gd name="T4" fmla="*/ 202 w 253"/>
                  <a:gd name="T5" fmla="*/ 25 h 347"/>
                  <a:gd name="T6" fmla="*/ 226 w 253"/>
                  <a:gd name="T7" fmla="*/ 52 h 347"/>
                  <a:gd name="T8" fmla="*/ 241 w 253"/>
                  <a:gd name="T9" fmla="*/ 88 h 347"/>
                  <a:gd name="T10" fmla="*/ 250 w 253"/>
                  <a:gd name="T11" fmla="*/ 129 h 347"/>
                  <a:gd name="T12" fmla="*/ 253 w 253"/>
                  <a:gd name="T13" fmla="*/ 173 h 347"/>
                  <a:gd name="T14" fmla="*/ 250 w 253"/>
                  <a:gd name="T15" fmla="*/ 218 h 347"/>
                  <a:gd name="T16" fmla="*/ 241 w 253"/>
                  <a:gd name="T17" fmla="*/ 259 h 347"/>
                  <a:gd name="T18" fmla="*/ 226 w 253"/>
                  <a:gd name="T19" fmla="*/ 294 h 347"/>
                  <a:gd name="T20" fmla="*/ 202 w 253"/>
                  <a:gd name="T21" fmla="*/ 322 h 347"/>
                  <a:gd name="T22" fmla="*/ 169 w 253"/>
                  <a:gd name="T23" fmla="*/ 340 h 347"/>
                  <a:gd name="T24" fmla="*/ 127 w 253"/>
                  <a:gd name="T25" fmla="*/ 347 h 347"/>
                  <a:gd name="T26" fmla="*/ 83 w 253"/>
                  <a:gd name="T27" fmla="*/ 340 h 347"/>
                  <a:gd name="T28" fmla="*/ 51 w 253"/>
                  <a:gd name="T29" fmla="*/ 322 h 347"/>
                  <a:gd name="T30" fmla="*/ 27 w 253"/>
                  <a:gd name="T31" fmla="*/ 294 h 347"/>
                  <a:gd name="T32" fmla="*/ 11 w 253"/>
                  <a:gd name="T33" fmla="*/ 259 h 347"/>
                  <a:gd name="T34" fmla="*/ 3 w 253"/>
                  <a:gd name="T35" fmla="*/ 218 h 347"/>
                  <a:gd name="T36" fmla="*/ 0 w 253"/>
                  <a:gd name="T37" fmla="*/ 173 h 347"/>
                  <a:gd name="T38" fmla="*/ 3 w 253"/>
                  <a:gd name="T39" fmla="*/ 129 h 347"/>
                  <a:gd name="T40" fmla="*/ 11 w 253"/>
                  <a:gd name="T41" fmla="*/ 88 h 347"/>
                  <a:gd name="T42" fmla="*/ 27 w 253"/>
                  <a:gd name="T43" fmla="*/ 52 h 347"/>
                  <a:gd name="T44" fmla="*/ 51 w 253"/>
                  <a:gd name="T45" fmla="*/ 25 h 347"/>
                  <a:gd name="T46" fmla="*/ 83 w 253"/>
                  <a:gd name="T47" fmla="*/ 6 h 347"/>
                  <a:gd name="T48" fmla="*/ 127 w 253"/>
                  <a:gd name="T49" fmla="*/ 0 h 347"/>
                  <a:gd name="T50" fmla="*/ 127 w 253"/>
                  <a:gd name="T51" fmla="*/ 45 h 347"/>
                  <a:gd name="T52" fmla="*/ 103 w 253"/>
                  <a:gd name="T53" fmla="*/ 50 h 347"/>
                  <a:gd name="T54" fmla="*/ 85 w 253"/>
                  <a:gd name="T55" fmla="*/ 65 h 347"/>
                  <a:gd name="T56" fmla="*/ 74 w 253"/>
                  <a:gd name="T57" fmla="*/ 86 h 347"/>
                  <a:gd name="T58" fmla="*/ 67 w 253"/>
                  <a:gd name="T59" fmla="*/ 113 h 347"/>
                  <a:gd name="T60" fmla="*/ 64 w 253"/>
                  <a:gd name="T61" fmla="*/ 142 h 347"/>
                  <a:gd name="T62" fmla="*/ 63 w 253"/>
                  <a:gd name="T63" fmla="*/ 173 h 347"/>
                  <a:gd name="T64" fmla="*/ 64 w 253"/>
                  <a:gd name="T65" fmla="*/ 204 h 347"/>
                  <a:gd name="T66" fmla="*/ 67 w 253"/>
                  <a:gd name="T67" fmla="*/ 233 h 347"/>
                  <a:gd name="T68" fmla="*/ 74 w 253"/>
                  <a:gd name="T69" fmla="*/ 260 h 347"/>
                  <a:gd name="T70" fmla="*/ 85 w 253"/>
                  <a:gd name="T71" fmla="*/ 282 h 347"/>
                  <a:gd name="T72" fmla="*/ 103 w 253"/>
                  <a:gd name="T73" fmla="*/ 296 h 347"/>
                  <a:gd name="T74" fmla="*/ 127 w 253"/>
                  <a:gd name="T75" fmla="*/ 301 h 347"/>
                  <a:gd name="T76" fmla="*/ 150 w 253"/>
                  <a:gd name="T77" fmla="*/ 296 h 347"/>
                  <a:gd name="T78" fmla="*/ 168 w 253"/>
                  <a:gd name="T79" fmla="*/ 282 h 347"/>
                  <a:gd name="T80" fmla="*/ 179 w 253"/>
                  <a:gd name="T81" fmla="*/ 260 h 347"/>
                  <a:gd name="T82" fmla="*/ 186 w 253"/>
                  <a:gd name="T83" fmla="*/ 233 h 347"/>
                  <a:gd name="T84" fmla="*/ 189 w 253"/>
                  <a:gd name="T85" fmla="*/ 204 h 347"/>
                  <a:gd name="T86" fmla="*/ 190 w 253"/>
                  <a:gd name="T87" fmla="*/ 173 h 347"/>
                  <a:gd name="T88" fmla="*/ 189 w 253"/>
                  <a:gd name="T89" fmla="*/ 142 h 347"/>
                  <a:gd name="T90" fmla="*/ 186 w 253"/>
                  <a:gd name="T91" fmla="*/ 113 h 347"/>
                  <a:gd name="T92" fmla="*/ 179 w 253"/>
                  <a:gd name="T93" fmla="*/ 86 h 347"/>
                  <a:gd name="T94" fmla="*/ 168 w 253"/>
                  <a:gd name="T95" fmla="*/ 65 h 347"/>
                  <a:gd name="T96" fmla="*/ 150 w 253"/>
                  <a:gd name="T97" fmla="*/ 50 h 347"/>
                  <a:gd name="T98" fmla="*/ 127 w 253"/>
                  <a:gd name="T9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347">
                    <a:moveTo>
                      <a:pt x="127" y="0"/>
                    </a:moveTo>
                    <a:cubicBezTo>
                      <a:pt x="143" y="0"/>
                      <a:pt x="157" y="2"/>
                      <a:pt x="169" y="6"/>
                    </a:cubicBezTo>
                    <a:cubicBezTo>
                      <a:pt x="182" y="11"/>
                      <a:pt x="193" y="17"/>
                      <a:pt x="202" y="25"/>
                    </a:cubicBezTo>
                    <a:cubicBezTo>
                      <a:pt x="212" y="32"/>
                      <a:pt x="219"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19" y="305"/>
                      <a:pt x="212" y="314"/>
                      <a:pt x="202" y="322"/>
                    </a:cubicBezTo>
                    <a:cubicBezTo>
                      <a:pt x="193" y="330"/>
                      <a:pt x="182" y="336"/>
                      <a:pt x="169" y="340"/>
                    </a:cubicBezTo>
                    <a:cubicBezTo>
                      <a:pt x="157" y="344"/>
                      <a:pt x="143" y="347"/>
                      <a:pt x="127" y="347"/>
                    </a:cubicBezTo>
                    <a:cubicBezTo>
                      <a:pt x="110" y="347"/>
                      <a:pt x="96" y="344"/>
                      <a:pt x="83" y="340"/>
                    </a:cubicBezTo>
                    <a:cubicBezTo>
                      <a:pt x="71" y="336"/>
                      <a:pt x="60" y="330"/>
                      <a:pt x="51" y="322"/>
                    </a:cubicBezTo>
                    <a:cubicBezTo>
                      <a:pt x="41" y="314"/>
                      <a:pt x="33" y="305"/>
                      <a:pt x="27" y="294"/>
                    </a:cubicBezTo>
                    <a:cubicBezTo>
                      <a:pt x="21" y="283"/>
                      <a:pt x="15" y="271"/>
                      <a:pt x="11" y="259"/>
                    </a:cubicBezTo>
                    <a:cubicBezTo>
                      <a:pt x="8" y="246"/>
                      <a:pt x="5" y="232"/>
                      <a:pt x="3" y="218"/>
                    </a:cubicBezTo>
                    <a:cubicBezTo>
                      <a:pt x="1" y="203"/>
                      <a:pt x="0" y="188"/>
                      <a:pt x="0" y="173"/>
                    </a:cubicBezTo>
                    <a:cubicBezTo>
                      <a:pt x="0" y="158"/>
                      <a:pt x="1" y="143"/>
                      <a:pt x="3" y="129"/>
                    </a:cubicBezTo>
                    <a:cubicBezTo>
                      <a:pt x="5" y="114"/>
                      <a:pt x="8" y="101"/>
                      <a:pt x="11" y="88"/>
                    </a:cubicBezTo>
                    <a:cubicBezTo>
                      <a:pt x="15" y="75"/>
                      <a:pt x="21" y="63"/>
                      <a:pt x="27" y="52"/>
                    </a:cubicBezTo>
                    <a:cubicBezTo>
                      <a:pt x="33"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5" y="65"/>
                    </a:cubicBezTo>
                    <a:cubicBezTo>
                      <a:pt x="81" y="71"/>
                      <a:pt x="77" y="78"/>
                      <a:pt x="74" y="86"/>
                    </a:cubicBezTo>
                    <a:cubicBezTo>
                      <a:pt x="71" y="95"/>
                      <a:pt x="69" y="103"/>
                      <a:pt x="67" y="113"/>
                    </a:cubicBezTo>
                    <a:cubicBezTo>
                      <a:pt x="66" y="122"/>
                      <a:pt x="65" y="132"/>
                      <a:pt x="64" y="142"/>
                    </a:cubicBezTo>
                    <a:cubicBezTo>
                      <a:pt x="64" y="153"/>
                      <a:pt x="63" y="163"/>
                      <a:pt x="63" y="173"/>
                    </a:cubicBezTo>
                    <a:cubicBezTo>
                      <a:pt x="63" y="183"/>
                      <a:pt x="64" y="193"/>
                      <a:pt x="64" y="204"/>
                    </a:cubicBezTo>
                    <a:cubicBezTo>
                      <a:pt x="65" y="214"/>
                      <a:pt x="66" y="224"/>
                      <a:pt x="67" y="233"/>
                    </a:cubicBezTo>
                    <a:cubicBezTo>
                      <a:pt x="69" y="243"/>
                      <a:pt x="71" y="252"/>
                      <a:pt x="74" y="260"/>
                    </a:cubicBezTo>
                    <a:cubicBezTo>
                      <a:pt x="77" y="268"/>
                      <a:pt x="81" y="275"/>
                      <a:pt x="85"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5"/>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61" name="Freeform 39"/>
              <p:cNvSpPr>
                <a:spLocks noEditPoints="1"/>
              </p:cNvSpPr>
              <p:nvPr/>
            </p:nvSpPr>
            <p:spPr bwMode="auto">
              <a:xfrm>
                <a:off x="8584806" y="5610225"/>
                <a:ext cx="348403" cy="440833"/>
              </a:xfrm>
              <a:custGeom>
                <a:avLst/>
                <a:gdLst>
                  <a:gd name="T0" fmla="*/ 126 w 271"/>
                  <a:gd name="T1" fmla="*/ 31 h 341"/>
                  <a:gd name="T2" fmla="*/ 149 w 271"/>
                  <a:gd name="T3" fmla="*/ 6 h 341"/>
                  <a:gd name="T4" fmla="*/ 178 w 271"/>
                  <a:gd name="T5" fmla="*/ 0 h 341"/>
                  <a:gd name="T6" fmla="*/ 194 w 271"/>
                  <a:gd name="T7" fmla="*/ 2 h 341"/>
                  <a:gd name="T8" fmla="*/ 208 w 271"/>
                  <a:gd name="T9" fmla="*/ 9 h 341"/>
                  <a:gd name="T10" fmla="*/ 217 w 271"/>
                  <a:gd name="T11" fmla="*/ 23 h 341"/>
                  <a:gd name="T12" fmla="*/ 221 w 271"/>
                  <a:gd name="T13" fmla="*/ 42 h 341"/>
                  <a:gd name="T14" fmla="*/ 221 w 271"/>
                  <a:gd name="T15" fmla="*/ 227 h 341"/>
                  <a:gd name="T16" fmla="*/ 250 w 271"/>
                  <a:gd name="T17" fmla="*/ 227 h 341"/>
                  <a:gd name="T18" fmla="*/ 259 w 271"/>
                  <a:gd name="T19" fmla="*/ 229 h 341"/>
                  <a:gd name="T20" fmla="*/ 266 w 271"/>
                  <a:gd name="T21" fmla="*/ 234 h 341"/>
                  <a:gd name="T22" fmla="*/ 270 w 271"/>
                  <a:gd name="T23" fmla="*/ 241 h 341"/>
                  <a:gd name="T24" fmla="*/ 271 w 271"/>
                  <a:gd name="T25" fmla="*/ 249 h 341"/>
                  <a:gd name="T26" fmla="*/ 270 w 271"/>
                  <a:gd name="T27" fmla="*/ 257 h 341"/>
                  <a:gd name="T28" fmla="*/ 266 w 271"/>
                  <a:gd name="T29" fmla="*/ 264 h 341"/>
                  <a:gd name="T30" fmla="*/ 259 w 271"/>
                  <a:gd name="T31" fmla="*/ 269 h 341"/>
                  <a:gd name="T32" fmla="*/ 250 w 271"/>
                  <a:gd name="T33" fmla="*/ 271 h 341"/>
                  <a:gd name="T34" fmla="*/ 221 w 271"/>
                  <a:gd name="T35" fmla="*/ 271 h 341"/>
                  <a:gd name="T36" fmla="*/ 221 w 271"/>
                  <a:gd name="T37" fmla="*/ 314 h 341"/>
                  <a:gd name="T38" fmla="*/ 218 w 271"/>
                  <a:gd name="T39" fmla="*/ 326 h 341"/>
                  <a:gd name="T40" fmla="*/ 211 w 271"/>
                  <a:gd name="T41" fmla="*/ 334 h 341"/>
                  <a:gd name="T42" fmla="*/ 202 w 271"/>
                  <a:gd name="T43" fmla="*/ 340 h 341"/>
                  <a:gd name="T44" fmla="*/ 191 w 271"/>
                  <a:gd name="T45" fmla="*/ 341 h 341"/>
                  <a:gd name="T46" fmla="*/ 181 w 271"/>
                  <a:gd name="T47" fmla="*/ 340 h 341"/>
                  <a:gd name="T48" fmla="*/ 171 w 271"/>
                  <a:gd name="T49" fmla="*/ 334 h 341"/>
                  <a:gd name="T50" fmla="*/ 164 w 271"/>
                  <a:gd name="T51" fmla="*/ 326 h 341"/>
                  <a:gd name="T52" fmla="*/ 161 w 271"/>
                  <a:gd name="T53" fmla="*/ 314 h 341"/>
                  <a:gd name="T54" fmla="*/ 161 w 271"/>
                  <a:gd name="T55" fmla="*/ 271 h 341"/>
                  <a:gd name="T56" fmla="*/ 30 w 271"/>
                  <a:gd name="T57" fmla="*/ 271 h 341"/>
                  <a:gd name="T58" fmla="*/ 8 w 271"/>
                  <a:gd name="T59" fmla="*/ 263 h 341"/>
                  <a:gd name="T60" fmla="*/ 0 w 271"/>
                  <a:gd name="T61" fmla="*/ 244 h 341"/>
                  <a:gd name="T62" fmla="*/ 2 w 271"/>
                  <a:gd name="T63" fmla="*/ 236 h 341"/>
                  <a:gd name="T64" fmla="*/ 6 w 271"/>
                  <a:gd name="T65" fmla="*/ 227 h 341"/>
                  <a:gd name="T66" fmla="*/ 126 w 271"/>
                  <a:gd name="T67" fmla="*/ 31 h 341"/>
                  <a:gd name="T68" fmla="*/ 54 w 271"/>
                  <a:gd name="T69" fmla="*/ 227 h 341"/>
                  <a:gd name="T70" fmla="*/ 161 w 271"/>
                  <a:gd name="T71" fmla="*/ 227 h 341"/>
                  <a:gd name="T72" fmla="*/ 161 w 271"/>
                  <a:gd name="T73" fmla="*/ 50 h 341"/>
                  <a:gd name="T74" fmla="*/ 54 w 271"/>
                  <a:gd name="T75" fmla="*/ 22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1" h="341">
                    <a:moveTo>
                      <a:pt x="126" y="31"/>
                    </a:moveTo>
                    <a:cubicBezTo>
                      <a:pt x="133" y="19"/>
                      <a:pt x="140" y="11"/>
                      <a:pt x="149" y="6"/>
                    </a:cubicBezTo>
                    <a:cubicBezTo>
                      <a:pt x="158" y="2"/>
                      <a:pt x="167" y="0"/>
                      <a:pt x="178" y="0"/>
                    </a:cubicBezTo>
                    <a:cubicBezTo>
                      <a:pt x="183" y="0"/>
                      <a:pt x="189" y="0"/>
                      <a:pt x="194" y="2"/>
                    </a:cubicBezTo>
                    <a:cubicBezTo>
                      <a:pt x="199" y="3"/>
                      <a:pt x="204" y="6"/>
                      <a:pt x="208" y="9"/>
                    </a:cubicBezTo>
                    <a:cubicBezTo>
                      <a:pt x="212" y="13"/>
                      <a:pt x="215" y="17"/>
                      <a:pt x="217" y="23"/>
                    </a:cubicBezTo>
                    <a:cubicBezTo>
                      <a:pt x="220" y="28"/>
                      <a:pt x="221" y="34"/>
                      <a:pt x="221" y="42"/>
                    </a:cubicBezTo>
                    <a:cubicBezTo>
                      <a:pt x="221" y="227"/>
                      <a:pt x="221" y="227"/>
                      <a:pt x="221" y="227"/>
                    </a:cubicBezTo>
                    <a:cubicBezTo>
                      <a:pt x="250" y="227"/>
                      <a:pt x="250" y="227"/>
                      <a:pt x="250" y="227"/>
                    </a:cubicBezTo>
                    <a:cubicBezTo>
                      <a:pt x="253" y="227"/>
                      <a:pt x="256" y="228"/>
                      <a:pt x="259" y="229"/>
                    </a:cubicBezTo>
                    <a:cubicBezTo>
                      <a:pt x="262" y="230"/>
                      <a:pt x="264" y="232"/>
                      <a:pt x="266" y="234"/>
                    </a:cubicBezTo>
                    <a:cubicBezTo>
                      <a:pt x="268" y="236"/>
                      <a:pt x="269" y="238"/>
                      <a:pt x="270" y="241"/>
                    </a:cubicBezTo>
                    <a:cubicBezTo>
                      <a:pt x="271" y="244"/>
                      <a:pt x="271" y="246"/>
                      <a:pt x="271" y="249"/>
                    </a:cubicBezTo>
                    <a:cubicBezTo>
                      <a:pt x="271" y="252"/>
                      <a:pt x="271" y="254"/>
                      <a:pt x="270" y="257"/>
                    </a:cubicBezTo>
                    <a:cubicBezTo>
                      <a:pt x="269" y="260"/>
                      <a:pt x="268" y="262"/>
                      <a:pt x="266" y="264"/>
                    </a:cubicBezTo>
                    <a:cubicBezTo>
                      <a:pt x="264" y="266"/>
                      <a:pt x="262" y="268"/>
                      <a:pt x="259" y="269"/>
                    </a:cubicBezTo>
                    <a:cubicBezTo>
                      <a:pt x="256" y="270"/>
                      <a:pt x="253" y="271"/>
                      <a:pt x="250" y="271"/>
                    </a:cubicBezTo>
                    <a:cubicBezTo>
                      <a:pt x="221" y="271"/>
                      <a:pt x="221" y="271"/>
                      <a:pt x="221" y="271"/>
                    </a:cubicBezTo>
                    <a:cubicBezTo>
                      <a:pt x="221" y="314"/>
                      <a:pt x="221" y="314"/>
                      <a:pt x="221" y="314"/>
                    </a:cubicBezTo>
                    <a:cubicBezTo>
                      <a:pt x="221" y="318"/>
                      <a:pt x="220" y="322"/>
                      <a:pt x="218" y="326"/>
                    </a:cubicBezTo>
                    <a:cubicBezTo>
                      <a:pt x="216" y="329"/>
                      <a:pt x="214" y="332"/>
                      <a:pt x="211" y="334"/>
                    </a:cubicBezTo>
                    <a:cubicBezTo>
                      <a:pt x="208" y="337"/>
                      <a:pt x="205" y="338"/>
                      <a:pt x="202" y="340"/>
                    </a:cubicBezTo>
                    <a:cubicBezTo>
                      <a:pt x="198" y="341"/>
                      <a:pt x="195" y="341"/>
                      <a:pt x="191" y="341"/>
                    </a:cubicBezTo>
                    <a:cubicBezTo>
                      <a:pt x="188" y="341"/>
                      <a:pt x="184" y="341"/>
                      <a:pt x="181" y="340"/>
                    </a:cubicBezTo>
                    <a:cubicBezTo>
                      <a:pt x="177" y="338"/>
                      <a:pt x="174" y="337"/>
                      <a:pt x="171" y="334"/>
                    </a:cubicBezTo>
                    <a:cubicBezTo>
                      <a:pt x="168" y="332"/>
                      <a:pt x="166" y="329"/>
                      <a:pt x="164" y="326"/>
                    </a:cubicBezTo>
                    <a:cubicBezTo>
                      <a:pt x="162" y="322"/>
                      <a:pt x="161" y="318"/>
                      <a:pt x="161" y="314"/>
                    </a:cubicBezTo>
                    <a:cubicBezTo>
                      <a:pt x="161" y="271"/>
                      <a:pt x="161" y="271"/>
                      <a:pt x="161" y="271"/>
                    </a:cubicBezTo>
                    <a:cubicBezTo>
                      <a:pt x="30" y="271"/>
                      <a:pt x="30" y="271"/>
                      <a:pt x="30" y="271"/>
                    </a:cubicBezTo>
                    <a:cubicBezTo>
                      <a:pt x="21" y="271"/>
                      <a:pt x="14" y="268"/>
                      <a:pt x="8" y="263"/>
                    </a:cubicBezTo>
                    <a:cubicBezTo>
                      <a:pt x="3" y="258"/>
                      <a:pt x="0" y="252"/>
                      <a:pt x="0" y="244"/>
                    </a:cubicBezTo>
                    <a:cubicBezTo>
                      <a:pt x="0" y="242"/>
                      <a:pt x="1" y="239"/>
                      <a:pt x="2" y="236"/>
                    </a:cubicBezTo>
                    <a:cubicBezTo>
                      <a:pt x="2" y="233"/>
                      <a:pt x="4" y="230"/>
                      <a:pt x="6" y="227"/>
                    </a:cubicBezTo>
                    <a:lnTo>
                      <a:pt x="126" y="31"/>
                    </a:lnTo>
                    <a:close/>
                    <a:moveTo>
                      <a:pt x="54" y="227"/>
                    </a:moveTo>
                    <a:cubicBezTo>
                      <a:pt x="161" y="227"/>
                      <a:pt x="161" y="227"/>
                      <a:pt x="161" y="227"/>
                    </a:cubicBezTo>
                    <a:cubicBezTo>
                      <a:pt x="161" y="50"/>
                      <a:pt x="161" y="50"/>
                      <a:pt x="161" y="50"/>
                    </a:cubicBezTo>
                    <a:lnTo>
                      <a:pt x="54"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62" name="Freeform 40"/>
              <p:cNvSpPr>
                <a:spLocks noEditPoints="1"/>
              </p:cNvSpPr>
              <p:nvPr/>
            </p:nvSpPr>
            <p:spPr bwMode="auto">
              <a:xfrm>
                <a:off x="6565506" y="4259284"/>
                <a:ext cx="327070" cy="447946"/>
              </a:xfrm>
              <a:custGeom>
                <a:avLst/>
                <a:gdLst>
                  <a:gd name="T0" fmla="*/ 126 w 252"/>
                  <a:gd name="T1" fmla="*/ 0 h 347"/>
                  <a:gd name="T2" fmla="*/ 169 w 252"/>
                  <a:gd name="T3" fmla="*/ 7 h 347"/>
                  <a:gd name="T4" fmla="*/ 201 w 252"/>
                  <a:gd name="T5" fmla="*/ 25 h 347"/>
                  <a:gd name="T6" fmla="*/ 225 w 252"/>
                  <a:gd name="T7" fmla="*/ 53 h 347"/>
                  <a:gd name="T8" fmla="*/ 241 w 252"/>
                  <a:gd name="T9" fmla="*/ 88 h 347"/>
                  <a:gd name="T10" fmla="*/ 249 w 252"/>
                  <a:gd name="T11" fmla="*/ 129 h 347"/>
                  <a:gd name="T12" fmla="*/ 252 w 252"/>
                  <a:gd name="T13" fmla="*/ 173 h 347"/>
                  <a:gd name="T14" fmla="*/ 249 w 252"/>
                  <a:gd name="T15" fmla="*/ 218 h 347"/>
                  <a:gd name="T16" fmla="*/ 241 w 252"/>
                  <a:gd name="T17" fmla="*/ 259 h 347"/>
                  <a:gd name="T18" fmla="*/ 225 w 252"/>
                  <a:gd name="T19" fmla="*/ 294 h 347"/>
                  <a:gd name="T20" fmla="*/ 201 w 252"/>
                  <a:gd name="T21" fmla="*/ 322 h 347"/>
                  <a:gd name="T22" fmla="*/ 169 w 252"/>
                  <a:gd name="T23" fmla="*/ 340 h 347"/>
                  <a:gd name="T24" fmla="*/ 126 w 252"/>
                  <a:gd name="T25" fmla="*/ 347 h 347"/>
                  <a:gd name="T26" fmla="*/ 83 w 252"/>
                  <a:gd name="T27" fmla="*/ 340 h 347"/>
                  <a:gd name="T28" fmla="*/ 50 w 252"/>
                  <a:gd name="T29" fmla="*/ 322 h 347"/>
                  <a:gd name="T30" fmla="*/ 26 w 252"/>
                  <a:gd name="T31" fmla="*/ 294 h 347"/>
                  <a:gd name="T32" fmla="*/ 11 w 252"/>
                  <a:gd name="T33" fmla="*/ 259 h 347"/>
                  <a:gd name="T34" fmla="*/ 2 w 252"/>
                  <a:gd name="T35" fmla="*/ 218 h 347"/>
                  <a:gd name="T36" fmla="*/ 0 w 252"/>
                  <a:gd name="T37" fmla="*/ 173 h 347"/>
                  <a:gd name="T38" fmla="*/ 2 w 252"/>
                  <a:gd name="T39" fmla="*/ 129 h 347"/>
                  <a:gd name="T40" fmla="*/ 11 w 252"/>
                  <a:gd name="T41" fmla="*/ 88 h 347"/>
                  <a:gd name="T42" fmla="*/ 26 w 252"/>
                  <a:gd name="T43" fmla="*/ 53 h 347"/>
                  <a:gd name="T44" fmla="*/ 50 w 252"/>
                  <a:gd name="T45" fmla="*/ 25 h 347"/>
                  <a:gd name="T46" fmla="*/ 83 w 252"/>
                  <a:gd name="T47" fmla="*/ 7 h 347"/>
                  <a:gd name="T48" fmla="*/ 126 w 252"/>
                  <a:gd name="T49" fmla="*/ 0 h 347"/>
                  <a:gd name="T50" fmla="*/ 126 w 252"/>
                  <a:gd name="T51" fmla="*/ 45 h 347"/>
                  <a:gd name="T52" fmla="*/ 102 w 252"/>
                  <a:gd name="T53" fmla="*/ 50 h 347"/>
                  <a:gd name="T54" fmla="*/ 85 w 252"/>
                  <a:gd name="T55" fmla="*/ 65 h 347"/>
                  <a:gd name="T56" fmla="*/ 73 w 252"/>
                  <a:gd name="T57" fmla="*/ 87 h 347"/>
                  <a:gd name="T58" fmla="*/ 67 w 252"/>
                  <a:gd name="T59" fmla="*/ 113 h 347"/>
                  <a:gd name="T60" fmla="*/ 64 w 252"/>
                  <a:gd name="T61" fmla="*/ 143 h 347"/>
                  <a:gd name="T62" fmla="*/ 63 w 252"/>
                  <a:gd name="T63" fmla="*/ 173 h 347"/>
                  <a:gd name="T64" fmla="*/ 64 w 252"/>
                  <a:gd name="T65" fmla="*/ 204 h 347"/>
                  <a:gd name="T66" fmla="*/ 67 w 252"/>
                  <a:gd name="T67" fmla="*/ 234 h 347"/>
                  <a:gd name="T68" fmla="*/ 73 w 252"/>
                  <a:gd name="T69" fmla="*/ 260 h 347"/>
                  <a:gd name="T70" fmla="*/ 85 w 252"/>
                  <a:gd name="T71" fmla="*/ 282 h 347"/>
                  <a:gd name="T72" fmla="*/ 102 w 252"/>
                  <a:gd name="T73" fmla="*/ 296 h 347"/>
                  <a:gd name="T74" fmla="*/ 126 w 252"/>
                  <a:gd name="T75" fmla="*/ 301 h 347"/>
                  <a:gd name="T76" fmla="*/ 150 w 252"/>
                  <a:gd name="T77" fmla="*/ 296 h 347"/>
                  <a:gd name="T78" fmla="*/ 167 w 252"/>
                  <a:gd name="T79" fmla="*/ 282 h 347"/>
                  <a:gd name="T80" fmla="*/ 178 w 252"/>
                  <a:gd name="T81" fmla="*/ 260 h 347"/>
                  <a:gd name="T82" fmla="*/ 185 w 252"/>
                  <a:gd name="T83" fmla="*/ 234 h 347"/>
                  <a:gd name="T84" fmla="*/ 188 w 252"/>
                  <a:gd name="T85" fmla="*/ 204 h 347"/>
                  <a:gd name="T86" fmla="*/ 189 w 252"/>
                  <a:gd name="T87" fmla="*/ 173 h 347"/>
                  <a:gd name="T88" fmla="*/ 188 w 252"/>
                  <a:gd name="T89" fmla="*/ 143 h 347"/>
                  <a:gd name="T90" fmla="*/ 185 w 252"/>
                  <a:gd name="T91" fmla="*/ 113 h 347"/>
                  <a:gd name="T92" fmla="*/ 178 w 252"/>
                  <a:gd name="T93" fmla="*/ 87 h 347"/>
                  <a:gd name="T94" fmla="*/ 167 w 252"/>
                  <a:gd name="T95" fmla="*/ 65 h 347"/>
                  <a:gd name="T96" fmla="*/ 150 w 252"/>
                  <a:gd name="T97" fmla="*/ 50 h 347"/>
                  <a:gd name="T98" fmla="*/ 126 w 252"/>
                  <a:gd name="T9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47">
                    <a:moveTo>
                      <a:pt x="126" y="0"/>
                    </a:moveTo>
                    <a:cubicBezTo>
                      <a:pt x="142" y="0"/>
                      <a:pt x="156" y="2"/>
                      <a:pt x="169" y="7"/>
                    </a:cubicBezTo>
                    <a:cubicBezTo>
                      <a:pt x="181" y="11"/>
                      <a:pt x="192" y="17"/>
                      <a:pt x="201" y="25"/>
                    </a:cubicBezTo>
                    <a:cubicBezTo>
                      <a:pt x="211" y="33"/>
                      <a:pt x="219" y="42"/>
                      <a:pt x="225" y="53"/>
                    </a:cubicBezTo>
                    <a:cubicBezTo>
                      <a:pt x="231" y="63"/>
                      <a:pt x="237" y="75"/>
                      <a:pt x="241" y="88"/>
                    </a:cubicBezTo>
                    <a:cubicBezTo>
                      <a:pt x="245" y="101"/>
                      <a:pt x="247" y="115"/>
                      <a:pt x="249" y="129"/>
                    </a:cubicBezTo>
                    <a:cubicBezTo>
                      <a:pt x="251" y="143"/>
                      <a:pt x="252" y="158"/>
                      <a:pt x="252" y="173"/>
                    </a:cubicBezTo>
                    <a:cubicBezTo>
                      <a:pt x="252" y="189"/>
                      <a:pt x="251" y="203"/>
                      <a:pt x="249" y="218"/>
                    </a:cubicBezTo>
                    <a:cubicBezTo>
                      <a:pt x="247" y="232"/>
                      <a:pt x="245" y="246"/>
                      <a:pt x="241" y="259"/>
                    </a:cubicBezTo>
                    <a:cubicBezTo>
                      <a:pt x="237" y="272"/>
                      <a:pt x="231" y="283"/>
                      <a:pt x="225" y="294"/>
                    </a:cubicBezTo>
                    <a:cubicBezTo>
                      <a:pt x="219" y="305"/>
                      <a:pt x="211" y="314"/>
                      <a:pt x="201" y="322"/>
                    </a:cubicBezTo>
                    <a:cubicBezTo>
                      <a:pt x="192" y="330"/>
                      <a:pt x="181" y="336"/>
                      <a:pt x="169" y="340"/>
                    </a:cubicBezTo>
                    <a:cubicBezTo>
                      <a:pt x="156" y="345"/>
                      <a:pt x="142" y="347"/>
                      <a:pt x="126" y="347"/>
                    </a:cubicBezTo>
                    <a:cubicBezTo>
                      <a:pt x="110" y="347"/>
                      <a:pt x="95" y="345"/>
                      <a:pt x="83" y="340"/>
                    </a:cubicBezTo>
                    <a:cubicBezTo>
                      <a:pt x="70" y="336"/>
                      <a:pt x="59" y="330"/>
                      <a:pt x="50" y="322"/>
                    </a:cubicBezTo>
                    <a:cubicBezTo>
                      <a:pt x="41" y="314"/>
                      <a:pt x="33" y="305"/>
                      <a:pt x="26" y="294"/>
                    </a:cubicBezTo>
                    <a:cubicBezTo>
                      <a:pt x="20" y="283"/>
                      <a:pt x="15" y="272"/>
                      <a:pt x="11" y="259"/>
                    </a:cubicBezTo>
                    <a:cubicBezTo>
                      <a:pt x="7" y="246"/>
                      <a:pt x="4" y="232"/>
                      <a:pt x="2" y="218"/>
                    </a:cubicBezTo>
                    <a:cubicBezTo>
                      <a:pt x="0" y="203"/>
                      <a:pt x="0" y="189"/>
                      <a:pt x="0" y="173"/>
                    </a:cubicBezTo>
                    <a:cubicBezTo>
                      <a:pt x="0" y="158"/>
                      <a:pt x="0" y="143"/>
                      <a:pt x="2" y="129"/>
                    </a:cubicBezTo>
                    <a:cubicBezTo>
                      <a:pt x="4" y="115"/>
                      <a:pt x="7" y="101"/>
                      <a:pt x="11" y="88"/>
                    </a:cubicBezTo>
                    <a:cubicBezTo>
                      <a:pt x="15" y="75"/>
                      <a:pt x="20" y="63"/>
                      <a:pt x="26" y="53"/>
                    </a:cubicBezTo>
                    <a:cubicBezTo>
                      <a:pt x="33" y="42"/>
                      <a:pt x="41" y="33"/>
                      <a:pt x="50" y="25"/>
                    </a:cubicBezTo>
                    <a:cubicBezTo>
                      <a:pt x="59" y="17"/>
                      <a:pt x="70" y="11"/>
                      <a:pt x="83" y="7"/>
                    </a:cubicBezTo>
                    <a:cubicBezTo>
                      <a:pt x="95" y="2"/>
                      <a:pt x="110" y="0"/>
                      <a:pt x="126" y="0"/>
                    </a:cubicBezTo>
                    <a:close/>
                    <a:moveTo>
                      <a:pt x="126" y="45"/>
                    </a:moveTo>
                    <a:cubicBezTo>
                      <a:pt x="116" y="45"/>
                      <a:pt x="108" y="47"/>
                      <a:pt x="102" y="50"/>
                    </a:cubicBezTo>
                    <a:cubicBezTo>
                      <a:pt x="95" y="54"/>
                      <a:pt x="89" y="59"/>
                      <a:pt x="85" y="65"/>
                    </a:cubicBezTo>
                    <a:cubicBezTo>
                      <a:pt x="80" y="71"/>
                      <a:pt x="76" y="78"/>
                      <a:pt x="73" y="87"/>
                    </a:cubicBezTo>
                    <a:cubicBezTo>
                      <a:pt x="70" y="95"/>
                      <a:pt x="68" y="104"/>
                      <a:pt x="67" y="113"/>
                    </a:cubicBezTo>
                    <a:cubicBezTo>
                      <a:pt x="65" y="123"/>
                      <a:pt x="64" y="132"/>
                      <a:pt x="64" y="143"/>
                    </a:cubicBezTo>
                    <a:cubicBezTo>
                      <a:pt x="63" y="153"/>
                      <a:pt x="63" y="163"/>
                      <a:pt x="63" y="173"/>
                    </a:cubicBezTo>
                    <a:cubicBezTo>
                      <a:pt x="63" y="183"/>
                      <a:pt x="63" y="194"/>
                      <a:pt x="64" y="204"/>
                    </a:cubicBezTo>
                    <a:cubicBezTo>
                      <a:pt x="64" y="214"/>
                      <a:pt x="65" y="224"/>
                      <a:pt x="67" y="234"/>
                    </a:cubicBezTo>
                    <a:cubicBezTo>
                      <a:pt x="68" y="243"/>
                      <a:pt x="70" y="252"/>
                      <a:pt x="73" y="260"/>
                    </a:cubicBezTo>
                    <a:cubicBezTo>
                      <a:pt x="76" y="268"/>
                      <a:pt x="80" y="276"/>
                      <a:pt x="85" y="282"/>
                    </a:cubicBezTo>
                    <a:cubicBezTo>
                      <a:pt x="89" y="288"/>
                      <a:pt x="95" y="293"/>
                      <a:pt x="102" y="296"/>
                    </a:cubicBezTo>
                    <a:cubicBezTo>
                      <a:pt x="108" y="300"/>
                      <a:pt x="116" y="301"/>
                      <a:pt x="126" y="301"/>
                    </a:cubicBezTo>
                    <a:cubicBezTo>
                      <a:pt x="135" y="301"/>
                      <a:pt x="143" y="300"/>
                      <a:pt x="150" y="296"/>
                    </a:cubicBezTo>
                    <a:cubicBezTo>
                      <a:pt x="156" y="293"/>
                      <a:pt x="162" y="288"/>
                      <a:pt x="167" y="282"/>
                    </a:cubicBezTo>
                    <a:cubicBezTo>
                      <a:pt x="172" y="276"/>
                      <a:pt x="175" y="268"/>
                      <a:pt x="178" y="260"/>
                    </a:cubicBezTo>
                    <a:cubicBezTo>
                      <a:pt x="181" y="252"/>
                      <a:pt x="183" y="243"/>
                      <a:pt x="185" y="234"/>
                    </a:cubicBezTo>
                    <a:cubicBezTo>
                      <a:pt x="186" y="224"/>
                      <a:pt x="188" y="214"/>
                      <a:pt x="188" y="204"/>
                    </a:cubicBezTo>
                    <a:cubicBezTo>
                      <a:pt x="189" y="194"/>
                      <a:pt x="189" y="183"/>
                      <a:pt x="189" y="173"/>
                    </a:cubicBezTo>
                    <a:cubicBezTo>
                      <a:pt x="189" y="163"/>
                      <a:pt x="189" y="153"/>
                      <a:pt x="188" y="143"/>
                    </a:cubicBezTo>
                    <a:cubicBezTo>
                      <a:pt x="188" y="132"/>
                      <a:pt x="186" y="123"/>
                      <a:pt x="185" y="113"/>
                    </a:cubicBezTo>
                    <a:cubicBezTo>
                      <a:pt x="183" y="104"/>
                      <a:pt x="181" y="95"/>
                      <a:pt x="178" y="87"/>
                    </a:cubicBezTo>
                    <a:cubicBezTo>
                      <a:pt x="175" y="78"/>
                      <a:pt x="172" y="71"/>
                      <a:pt x="167" y="65"/>
                    </a:cubicBezTo>
                    <a:cubicBezTo>
                      <a:pt x="162" y="59"/>
                      <a:pt x="156"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63" name="Freeform 41"/>
              <p:cNvSpPr>
                <a:spLocks/>
              </p:cNvSpPr>
              <p:nvPr/>
            </p:nvSpPr>
            <p:spPr bwMode="auto">
              <a:xfrm>
                <a:off x="6963678" y="4266392"/>
                <a:ext cx="298629" cy="440833"/>
              </a:xfrm>
              <a:custGeom>
                <a:avLst/>
                <a:gdLst>
                  <a:gd name="T0" fmla="*/ 5 w 234"/>
                  <a:gd name="T1" fmla="*/ 28 h 347"/>
                  <a:gd name="T2" fmla="*/ 13 w 234"/>
                  <a:gd name="T3" fmla="*/ 7 h 347"/>
                  <a:gd name="T4" fmla="*/ 37 w 234"/>
                  <a:gd name="T5" fmla="*/ 0 h 347"/>
                  <a:gd name="T6" fmla="*/ 198 w 234"/>
                  <a:gd name="T7" fmla="*/ 0 h 347"/>
                  <a:gd name="T8" fmla="*/ 207 w 234"/>
                  <a:gd name="T9" fmla="*/ 2 h 347"/>
                  <a:gd name="T10" fmla="*/ 214 w 234"/>
                  <a:gd name="T11" fmla="*/ 7 h 347"/>
                  <a:gd name="T12" fmla="*/ 218 w 234"/>
                  <a:gd name="T13" fmla="*/ 14 h 347"/>
                  <a:gd name="T14" fmla="*/ 219 w 234"/>
                  <a:gd name="T15" fmla="*/ 22 h 347"/>
                  <a:gd name="T16" fmla="*/ 218 w 234"/>
                  <a:gd name="T17" fmla="*/ 31 h 347"/>
                  <a:gd name="T18" fmla="*/ 214 w 234"/>
                  <a:gd name="T19" fmla="*/ 38 h 347"/>
                  <a:gd name="T20" fmla="*/ 207 w 234"/>
                  <a:gd name="T21" fmla="*/ 43 h 347"/>
                  <a:gd name="T22" fmla="*/ 198 w 234"/>
                  <a:gd name="T23" fmla="*/ 45 h 347"/>
                  <a:gd name="T24" fmla="*/ 56 w 234"/>
                  <a:gd name="T25" fmla="*/ 45 h 347"/>
                  <a:gd name="T26" fmla="*/ 55 w 234"/>
                  <a:gd name="T27" fmla="*/ 153 h 347"/>
                  <a:gd name="T28" fmla="*/ 90 w 234"/>
                  <a:gd name="T29" fmla="*/ 129 h 347"/>
                  <a:gd name="T30" fmla="*/ 132 w 234"/>
                  <a:gd name="T31" fmla="*/ 121 h 347"/>
                  <a:gd name="T32" fmla="*/ 174 w 234"/>
                  <a:gd name="T33" fmla="*/ 129 h 347"/>
                  <a:gd name="T34" fmla="*/ 206 w 234"/>
                  <a:gd name="T35" fmla="*/ 153 h 347"/>
                  <a:gd name="T36" fmla="*/ 227 w 234"/>
                  <a:gd name="T37" fmla="*/ 189 h 347"/>
                  <a:gd name="T38" fmla="*/ 234 w 234"/>
                  <a:gd name="T39" fmla="*/ 234 h 347"/>
                  <a:gd name="T40" fmla="*/ 225 w 234"/>
                  <a:gd name="T41" fmla="*/ 281 h 347"/>
                  <a:gd name="T42" fmla="*/ 199 w 234"/>
                  <a:gd name="T43" fmla="*/ 316 h 347"/>
                  <a:gd name="T44" fmla="*/ 159 w 234"/>
                  <a:gd name="T45" fmla="*/ 339 h 347"/>
                  <a:gd name="T46" fmla="*/ 110 w 234"/>
                  <a:gd name="T47" fmla="*/ 347 h 347"/>
                  <a:gd name="T48" fmla="*/ 77 w 234"/>
                  <a:gd name="T49" fmla="*/ 344 h 347"/>
                  <a:gd name="T50" fmla="*/ 48 w 234"/>
                  <a:gd name="T51" fmla="*/ 335 h 347"/>
                  <a:gd name="T52" fmla="*/ 24 w 234"/>
                  <a:gd name="T53" fmla="*/ 319 h 347"/>
                  <a:gd name="T54" fmla="*/ 6 w 234"/>
                  <a:gd name="T55" fmla="*/ 297 h 347"/>
                  <a:gd name="T56" fmla="*/ 2 w 234"/>
                  <a:gd name="T57" fmla="*/ 289 h 347"/>
                  <a:gd name="T58" fmla="*/ 0 w 234"/>
                  <a:gd name="T59" fmla="*/ 281 h 347"/>
                  <a:gd name="T60" fmla="*/ 6 w 234"/>
                  <a:gd name="T61" fmla="*/ 267 h 347"/>
                  <a:gd name="T62" fmla="*/ 19 w 234"/>
                  <a:gd name="T63" fmla="*/ 261 h 347"/>
                  <a:gd name="T64" fmla="*/ 27 w 234"/>
                  <a:gd name="T65" fmla="*/ 263 h 347"/>
                  <a:gd name="T66" fmla="*/ 35 w 234"/>
                  <a:gd name="T67" fmla="*/ 268 h 347"/>
                  <a:gd name="T68" fmla="*/ 64 w 234"/>
                  <a:gd name="T69" fmla="*/ 294 h 347"/>
                  <a:gd name="T70" fmla="*/ 105 w 234"/>
                  <a:gd name="T71" fmla="*/ 303 h 347"/>
                  <a:gd name="T72" fmla="*/ 134 w 234"/>
                  <a:gd name="T73" fmla="*/ 298 h 347"/>
                  <a:gd name="T74" fmla="*/ 155 w 234"/>
                  <a:gd name="T75" fmla="*/ 283 h 347"/>
                  <a:gd name="T76" fmla="*/ 167 w 234"/>
                  <a:gd name="T77" fmla="*/ 260 h 347"/>
                  <a:gd name="T78" fmla="*/ 172 w 234"/>
                  <a:gd name="T79" fmla="*/ 231 h 347"/>
                  <a:gd name="T80" fmla="*/ 168 w 234"/>
                  <a:gd name="T81" fmla="*/ 203 h 347"/>
                  <a:gd name="T82" fmla="*/ 156 w 234"/>
                  <a:gd name="T83" fmla="*/ 181 h 347"/>
                  <a:gd name="T84" fmla="*/ 138 w 234"/>
                  <a:gd name="T85" fmla="*/ 167 h 347"/>
                  <a:gd name="T86" fmla="*/ 114 w 234"/>
                  <a:gd name="T87" fmla="*/ 162 h 347"/>
                  <a:gd name="T88" fmla="*/ 94 w 234"/>
                  <a:gd name="T89" fmla="*/ 164 h 347"/>
                  <a:gd name="T90" fmla="*/ 78 w 234"/>
                  <a:gd name="T91" fmla="*/ 171 h 347"/>
                  <a:gd name="T92" fmla="*/ 66 w 234"/>
                  <a:gd name="T93" fmla="*/ 181 h 347"/>
                  <a:gd name="T94" fmla="*/ 59 w 234"/>
                  <a:gd name="T95" fmla="*/ 191 h 347"/>
                  <a:gd name="T96" fmla="*/ 47 w 234"/>
                  <a:gd name="T97" fmla="*/ 203 h 347"/>
                  <a:gd name="T98" fmla="*/ 30 w 234"/>
                  <a:gd name="T99" fmla="*/ 208 h 347"/>
                  <a:gd name="T100" fmla="*/ 21 w 234"/>
                  <a:gd name="T101" fmla="*/ 207 h 347"/>
                  <a:gd name="T102" fmla="*/ 13 w 234"/>
                  <a:gd name="T103" fmla="*/ 202 h 347"/>
                  <a:gd name="T104" fmla="*/ 8 w 234"/>
                  <a:gd name="T105" fmla="*/ 194 h 347"/>
                  <a:gd name="T106" fmla="*/ 5 w 234"/>
                  <a:gd name="T107" fmla="*/ 182 h 347"/>
                  <a:gd name="T108" fmla="*/ 5 w 234"/>
                  <a:gd name="T109" fmla="*/ 2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347">
                    <a:moveTo>
                      <a:pt x="5" y="28"/>
                    </a:moveTo>
                    <a:cubicBezTo>
                      <a:pt x="5" y="18"/>
                      <a:pt x="8" y="11"/>
                      <a:pt x="13" y="7"/>
                    </a:cubicBezTo>
                    <a:cubicBezTo>
                      <a:pt x="18" y="2"/>
                      <a:pt x="26" y="0"/>
                      <a:pt x="37" y="0"/>
                    </a:cubicBezTo>
                    <a:cubicBezTo>
                      <a:pt x="198" y="0"/>
                      <a:pt x="198" y="0"/>
                      <a:pt x="198" y="0"/>
                    </a:cubicBezTo>
                    <a:cubicBezTo>
                      <a:pt x="202" y="0"/>
                      <a:pt x="205" y="1"/>
                      <a:pt x="207" y="2"/>
                    </a:cubicBezTo>
                    <a:cubicBezTo>
                      <a:pt x="210" y="3"/>
                      <a:pt x="212" y="5"/>
                      <a:pt x="214" y="7"/>
                    </a:cubicBezTo>
                    <a:cubicBezTo>
                      <a:pt x="216" y="9"/>
                      <a:pt x="217" y="12"/>
                      <a:pt x="218" y="14"/>
                    </a:cubicBezTo>
                    <a:cubicBezTo>
                      <a:pt x="219" y="17"/>
                      <a:pt x="219" y="19"/>
                      <a:pt x="219" y="22"/>
                    </a:cubicBezTo>
                    <a:cubicBezTo>
                      <a:pt x="219" y="25"/>
                      <a:pt x="219" y="28"/>
                      <a:pt x="218" y="31"/>
                    </a:cubicBezTo>
                    <a:cubicBezTo>
                      <a:pt x="217" y="33"/>
                      <a:pt x="216" y="36"/>
                      <a:pt x="214" y="38"/>
                    </a:cubicBezTo>
                    <a:cubicBezTo>
                      <a:pt x="212" y="40"/>
                      <a:pt x="210" y="41"/>
                      <a:pt x="207" y="43"/>
                    </a:cubicBezTo>
                    <a:cubicBezTo>
                      <a:pt x="205" y="44"/>
                      <a:pt x="202" y="45"/>
                      <a:pt x="198" y="45"/>
                    </a:cubicBezTo>
                    <a:cubicBezTo>
                      <a:pt x="56" y="45"/>
                      <a:pt x="56" y="45"/>
                      <a:pt x="56" y="45"/>
                    </a:cubicBezTo>
                    <a:cubicBezTo>
                      <a:pt x="55" y="153"/>
                      <a:pt x="55" y="153"/>
                      <a:pt x="55" y="153"/>
                    </a:cubicBezTo>
                    <a:cubicBezTo>
                      <a:pt x="65" y="142"/>
                      <a:pt x="77" y="134"/>
                      <a:pt x="90" y="129"/>
                    </a:cubicBezTo>
                    <a:cubicBezTo>
                      <a:pt x="103" y="124"/>
                      <a:pt x="117" y="121"/>
                      <a:pt x="132" y="121"/>
                    </a:cubicBezTo>
                    <a:cubicBezTo>
                      <a:pt x="147" y="121"/>
                      <a:pt x="161" y="124"/>
                      <a:pt x="174" y="129"/>
                    </a:cubicBezTo>
                    <a:cubicBezTo>
                      <a:pt x="186" y="135"/>
                      <a:pt x="197" y="143"/>
                      <a:pt x="206" y="153"/>
                    </a:cubicBezTo>
                    <a:cubicBezTo>
                      <a:pt x="215" y="163"/>
                      <a:pt x="222" y="175"/>
                      <a:pt x="227" y="189"/>
                    </a:cubicBezTo>
                    <a:cubicBezTo>
                      <a:pt x="232" y="202"/>
                      <a:pt x="234" y="217"/>
                      <a:pt x="234" y="234"/>
                    </a:cubicBezTo>
                    <a:cubicBezTo>
                      <a:pt x="234" y="251"/>
                      <a:pt x="231" y="267"/>
                      <a:pt x="225" y="281"/>
                    </a:cubicBezTo>
                    <a:cubicBezTo>
                      <a:pt x="219" y="295"/>
                      <a:pt x="210" y="307"/>
                      <a:pt x="199" y="316"/>
                    </a:cubicBezTo>
                    <a:cubicBezTo>
                      <a:pt x="188" y="326"/>
                      <a:pt x="175" y="334"/>
                      <a:pt x="159" y="339"/>
                    </a:cubicBezTo>
                    <a:cubicBezTo>
                      <a:pt x="144" y="345"/>
                      <a:pt x="128" y="347"/>
                      <a:pt x="110" y="347"/>
                    </a:cubicBezTo>
                    <a:cubicBezTo>
                      <a:pt x="99" y="347"/>
                      <a:pt x="88" y="346"/>
                      <a:pt x="77" y="344"/>
                    </a:cubicBezTo>
                    <a:cubicBezTo>
                      <a:pt x="67" y="342"/>
                      <a:pt x="57" y="339"/>
                      <a:pt x="48" y="335"/>
                    </a:cubicBezTo>
                    <a:cubicBezTo>
                      <a:pt x="39" y="331"/>
                      <a:pt x="31" y="326"/>
                      <a:pt x="24" y="319"/>
                    </a:cubicBezTo>
                    <a:cubicBezTo>
                      <a:pt x="17" y="313"/>
                      <a:pt x="11" y="306"/>
                      <a:pt x="6" y="297"/>
                    </a:cubicBezTo>
                    <a:cubicBezTo>
                      <a:pt x="4" y="294"/>
                      <a:pt x="3" y="292"/>
                      <a:pt x="2" y="289"/>
                    </a:cubicBezTo>
                    <a:cubicBezTo>
                      <a:pt x="1" y="287"/>
                      <a:pt x="0" y="284"/>
                      <a:pt x="0" y="281"/>
                    </a:cubicBezTo>
                    <a:cubicBezTo>
                      <a:pt x="0" y="276"/>
                      <a:pt x="2" y="271"/>
                      <a:pt x="6" y="267"/>
                    </a:cubicBezTo>
                    <a:cubicBezTo>
                      <a:pt x="10" y="263"/>
                      <a:pt x="14" y="261"/>
                      <a:pt x="19" y="261"/>
                    </a:cubicBezTo>
                    <a:cubicBezTo>
                      <a:pt x="22" y="261"/>
                      <a:pt x="25" y="262"/>
                      <a:pt x="27" y="263"/>
                    </a:cubicBezTo>
                    <a:cubicBezTo>
                      <a:pt x="30" y="264"/>
                      <a:pt x="32" y="266"/>
                      <a:pt x="35" y="268"/>
                    </a:cubicBezTo>
                    <a:cubicBezTo>
                      <a:pt x="42" y="280"/>
                      <a:pt x="51" y="289"/>
                      <a:pt x="64" y="294"/>
                    </a:cubicBezTo>
                    <a:cubicBezTo>
                      <a:pt x="76" y="300"/>
                      <a:pt x="90" y="303"/>
                      <a:pt x="105" y="303"/>
                    </a:cubicBezTo>
                    <a:cubicBezTo>
                      <a:pt x="116" y="303"/>
                      <a:pt x="126" y="301"/>
                      <a:pt x="134" y="298"/>
                    </a:cubicBezTo>
                    <a:cubicBezTo>
                      <a:pt x="142" y="294"/>
                      <a:pt x="149" y="289"/>
                      <a:pt x="155" y="283"/>
                    </a:cubicBezTo>
                    <a:cubicBezTo>
                      <a:pt x="160" y="277"/>
                      <a:pt x="164" y="269"/>
                      <a:pt x="167" y="260"/>
                    </a:cubicBezTo>
                    <a:cubicBezTo>
                      <a:pt x="170" y="251"/>
                      <a:pt x="172" y="242"/>
                      <a:pt x="172" y="231"/>
                    </a:cubicBezTo>
                    <a:cubicBezTo>
                      <a:pt x="172" y="221"/>
                      <a:pt x="170" y="212"/>
                      <a:pt x="168" y="203"/>
                    </a:cubicBezTo>
                    <a:cubicBezTo>
                      <a:pt x="165" y="195"/>
                      <a:pt x="161" y="187"/>
                      <a:pt x="156" y="181"/>
                    </a:cubicBezTo>
                    <a:cubicBezTo>
                      <a:pt x="151" y="175"/>
                      <a:pt x="145" y="170"/>
                      <a:pt x="138" y="167"/>
                    </a:cubicBezTo>
                    <a:cubicBezTo>
                      <a:pt x="131" y="163"/>
                      <a:pt x="123" y="162"/>
                      <a:pt x="114" y="162"/>
                    </a:cubicBezTo>
                    <a:cubicBezTo>
                      <a:pt x="106" y="162"/>
                      <a:pt x="100" y="163"/>
                      <a:pt x="94" y="164"/>
                    </a:cubicBezTo>
                    <a:cubicBezTo>
                      <a:pt x="88" y="166"/>
                      <a:pt x="83" y="168"/>
                      <a:pt x="78" y="171"/>
                    </a:cubicBezTo>
                    <a:cubicBezTo>
                      <a:pt x="73" y="174"/>
                      <a:pt x="69" y="177"/>
                      <a:pt x="66" y="181"/>
                    </a:cubicBezTo>
                    <a:cubicBezTo>
                      <a:pt x="63" y="184"/>
                      <a:pt x="61" y="187"/>
                      <a:pt x="59" y="191"/>
                    </a:cubicBezTo>
                    <a:cubicBezTo>
                      <a:pt x="56" y="196"/>
                      <a:pt x="52" y="200"/>
                      <a:pt x="47" y="203"/>
                    </a:cubicBezTo>
                    <a:cubicBezTo>
                      <a:pt x="42" y="207"/>
                      <a:pt x="36" y="208"/>
                      <a:pt x="30" y="208"/>
                    </a:cubicBezTo>
                    <a:cubicBezTo>
                      <a:pt x="27" y="208"/>
                      <a:pt x="24" y="208"/>
                      <a:pt x="21" y="207"/>
                    </a:cubicBezTo>
                    <a:cubicBezTo>
                      <a:pt x="18" y="206"/>
                      <a:pt x="15" y="204"/>
                      <a:pt x="13" y="202"/>
                    </a:cubicBezTo>
                    <a:cubicBezTo>
                      <a:pt x="11" y="200"/>
                      <a:pt x="9" y="197"/>
                      <a:pt x="8" y="194"/>
                    </a:cubicBezTo>
                    <a:cubicBezTo>
                      <a:pt x="6" y="190"/>
                      <a:pt x="5" y="187"/>
                      <a:pt x="5" y="182"/>
                    </a:cubicBezTo>
                    <a:lnTo>
                      <a:pt x="5"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grpSp>
      </p:grpSp>
      <p:sp>
        <p:nvSpPr>
          <p:cNvPr id="64" name="文本框 106"/>
          <p:cNvSpPr txBox="1"/>
          <p:nvPr/>
        </p:nvSpPr>
        <p:spPr>
          <a:xfrm>
            <a:off x="366604" y="1426869"/>
            <a:ext cx="2262158" cy="646331"/>
          </a:xfrm>
          <a:prstGeom prst="rect">
            <a:avLst/>
          </a:prstGeom>
          <a:noFill/>
        </p:spPr>
        <p:txBody>
          <a:bodyPr wrap="none" rtlCol="0">
            <a:spAutoFit/>
          </a:bodyPr>
          <a:lstStyle/>
          <a:p>
            <a:pPr algn="ct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工具機老</a:t>
            </a:r>
            <a:r>
              <a:rPr lang="zh-TW" altLang="en-US"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舊</a:t>
            </a:r>
            <a:endParaRPr lang="en-US" altLang="zh-TW"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不</a:t>
            </a: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具備資料傳輸能力</a:t>
            </a:r>
            <a:endParaRPr lang="zh-TW" altLang="en-US" u="none" dirty="0">
              <a:solidFill>
                <a:srgbClr val="0070C0"/>
              </a:solidFill>
              <a:latin typeface="微軟正黑體" panose="020B0604030504040204" pitchFamily="34" charset="-120"/>
              <a:ea typeface="微軟正黑體" panose="020B0604030504040204" pitchFamily="34" charset="-120"/>
            </a:endParaRPr>
          </a:p>
        </p:txBody>
      </p:sp>
      <p:sp>
        <p:nvSpPr>
          <p:cNvPr id="65" name="Freeform 3824"/>
          <p:cNvSpPr>
            <a:spLocks/>
          </p:cNvSpPr>
          <p:nvPr/>
        </p:nvSpPr>
        <p:spPr bwMode="auto">
          <a:xfrm>
            <a:off x="357788" y="3885860"/>
            <a:ext cx="2045120"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F47C0D"/>
          </a:solidFill>
          <a:ln>
            <a:noFill/>
          </a:ln>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66" name="Freeform 3824"/>
          <p:cNvSpPr>
            <a:spLocks/>
          </p:cNvSpPr>
          <p:nvPr/>
        </p:nvSpPr>
        <p:spPr bwMode="auto">
          <a:xfrm>
            <a:off x="1014118" y="1780464"/>
            <a:ext cx="1980708"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B9B824"/>
          </a:solidFill>
          <a:ln>
            <a:noFill/>
          </a:ln>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67" name="文本框 109"/>
          <p:cNvSpPr txBox="1"/>
          <p:nvPr/>
        </p:nvSpPr>
        <p:spPr>
          <a:xfrm>
            <a:off x="-23812" y="3464703"/>
            <a:ext cx="2031325" cy="369332"/>
          </a:xfrm>
          <a:prstGeom prst="rect">
            <a:avLst/>
          </a:prstGeom>
          <a:noFill/>
        </p:spPr>
        <p:txBody>
          <a:bodyPr wrap="none" rtlCol="0">
            <a:spAutoFit/>
          </a:bodyPr>
          <a:lstStyle/>
          <a:p>
            <a:pPr algn="ct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無法即時發現問題</a:t>
            </a:r>
            <a:endParaRPr lang="zh-CN" altLang="en-US" dirty="0">
              <a:solidFill>
                <a:srgbClr val="0070C0"/>
              </a:solidFill>
              <a:latin typeface="微軟正黑體" panose="020B0604030504040204" pitchFamily="34" charset="-120"/>
              <a:ea typeface="微軟正黑體" panose="020B0604030504040204" pitchFamily="34" charset="-120"/>
            </a:endParaRPr>
          </a:p>
        </p:txBody>
      </p:sp>
      <p:sp>
        <p:nvSpPr>
          <p:cNvPr id="68" name="Freeform 3824"/>
          <p:cNvSpPr>
            <a:spLocks/>
          </p:cNvSpPr>
          <p:nvPr/>
        </p:nvSpPr>
        <p:spPr bwMode="auto">
          <a:xfrm flipH="1" flipV="1">
            <a:off x="5205732" y="5622870"/>
            <a:ext cx="2290707"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CC420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C4209"/>
              </a:solidFill>
              <a:latin typeface="微軟正黑體" panose="020B0604030504040204" pitchFamily="34" charset="-120"/>
              <a:ea typeface="微軟正黑體" panose="020B0604030504040204" pitchFamily="34" charset="-120"/>
            </a:endParaRPr>
          </a:p>
        </p:txBody>
      </p:sp>
      <p:sp>
        <p:nvSpPr>
          <p:cNvPr id="69" name="文本框 111"/>
          <p:cNvSpPr txBox="1"/>
          <p:nvPr/>
        </p:nvSpPr>
        <p:spPr>
          <a:xfrm>
            <a:off x="5531346" y="6073894"/>
            <a:ext cx="3185487" cy="369332"/>
          </a:xfrm>
          <a:prstGeom prst="rect">
            <a:avLst/>
          </a:prstGeom>
          <a:noFill/>
        </p:spPr>
        <p:txBody>
          <a:bodyPr wrap="none" rtlCol="0">
            <a:spAutoFit/>
          </a:bodyPr>
          <a:lstStyle/>
          <a:p>
            <a:pPr algn="ct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需依靠人力巡邏工廠運作狀況</a:t>
            </a:r>
            <a:endParaRPr lang="zh-CN" altLang="en-US" dirty="0">
              <a:solidFill>
                <a:srgbClr val="0070C0"/>
              </a:solidFill>
              <a:latin typeface="微軟正黑體" panose="020B0604030504040204" pitchFamily="34" charset="-120"/>
              <a:ea typeface="微軟正黑體" panose="020B0604030504040204" pitchFamily="34" charset="-120"/>
            </a:endParaRPr>
          </a:p>
        </p:txBody>
      </p:sp>
      <p:sp>
        <p:nvSpPr>
          <p:cNvPr id="70" name="Freeform 3824"/>
          <p:cNvSpPr>
            <a:spLocks/>
          </p:cNvSpPr>
          <p:nvPr/>
        </p:nvSpPr>
        <p:spPr bwMode="auto">
          <a:xfrm flipH="1" flipV="1">
            <a:off x="6052457" y="4499455"/>
            <a:ext cx="2290707"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A11B5A"/>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C4209"/>
              </a:solidFill>
              <a:latin typeface="微軟正黑體" panose="020B0604030504040204" pitchFamily="34" charset="-120"/>
              <a:ea typeface="微軟正黑體" panose="020B0604030504040204" pitchFamily="34" charset="-120"/>
            </a:endParaRPr>
          </a:p>
        </p:txBody>
      </p:sp>
      <p:sp>
        <p:nvSpPr>
          <p:cNvPr id="71" name="文本框 113"/>
          <p:cNvSpPr txBox="1"/>
          <p:nvPr/>
        </p:nvSpPr>
        <p:spPr>
          <a:xfrm>
            <a:off x="6782088" y="4841136"/>
            <a:ext cx="2031325" cy="369332"/>
          </a:xfrm>
          <a:prstGeom prst="rect">
            <a:avLst/>
          </a:prstGeom>
          <a:noFill/>
        </p:spPr>
        <p:txBody>
          <a:bodyPr wrap="none" rtlCol="0">
            <a:spAutoFit/>
          </a:bodyPr>
          <a:lstStyle/>
          <a:p>
            <a:pPr algn="ct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設備昂貴汰換</a:t>
            </a:r>
            <a:r>
              <a:rPr lang="zh-TW" altLang="en-US"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不易</a:t>
            </a:r>
            <a:endParaRPr lang="zh-CN" altLang="en-US"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2"/>
            </a:endParaRPr>
          </a:p>
        </p:txBody>
      </p:sp>
      <p:sp>
        <p:nvSpPr>
          <p:cNvPr id="72" name="Freeform 3824"/>
          <p:cNvSpPr>
            <a:spLocks/>
          </p:cNvSpPr>
          <p:nvPr/>
        </p:nvSpPr>
        <p:spPr bwMode="auto">
          <a:xfrm flipH="1">
            <a:off x="5990384" y="1823122"/>
            <a:ext cx="2045120"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58B7B2"/>
          </a:solidFill>
          <a:ln>
            <a:noFill/>
          </a:ln>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73" name="Freeform 29"/>
          <p:cNvSpPr>
            <a:spLocks noEditPoints="1"/>
          </p:cNvSpPr>
          <p:nvPr/>
        </p:nvSpPr>
        <p:spPr bwMode="auto">
          <a:xfrm>
            <a:off x="3677939" y="2875608"/>
            <a:ext cx="1442646" cy="1538524"/>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74" name="文本框 113"/>
          <p:cNvSpPr txBox="1"/>
          <p:nvPr/>
        </p:nvSpPr>
        <p:spPr>
          <a:xfrm>
            <a:off x="6295238" y="1445973"/>
            <a:ext cx="2492990" cy="369332"/>
          </a:xfrm>
          <a:prstGeom prst="rect">
            <a:avLst/>
          </a:prstGeom>
          <a:noFill/>
        </p:spPr>
        <p:txBody>
          <a:bodyPr wrap="none" rtlCol="0">
            <a:spAutoFit/>
          </a:bodyPr>
          <a:lstStyle/>
          <a:p>
            <a:pPr algn="ctr"/>
            <a:r>
              <a:rPr lang="zh-TW" altLang="en-US" dirty="0" smtClean="0">
                <a:solidFill>
                  <a:srgbClr val="0070C0"/>
                </a:solidFill>
                <a:latin typeface="標楷體" panose="03000509000000000000" pitchFamily="65" charset="-120"/>
                <a:ea typeface="標楷體" panose="03000509000000000000" pitchFamily="65" charset="-120"/>
                <a:cs typeface="Arial Unicode MS" panose="020B0604020202020204" pitchFamily="34" charset="-122"/>
              </a:rPr>
              <a:t>工具機無螢幕顯示資訊</a:t>
            </a:r>
            <a:endParaRPr lang="zh-CN" altLang="en-US" dirty="0">
              <a:solidFill>
                <a:srgbClr val="0070C0"/>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874838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Background(2/3</a:t>
            </a:r>
            <a:r>
              <a:rPr lang="en-US" altLang="zh-TW" sz="3200" dirty="0">
                <a:latin typeface="Times New Roman" panose="02020603050405020304" pitchFamily="18" charset="0"/>
                <a:cs typeface="Times New Roman" panose="02020603050405020304" pitchFamily="18" charset="0"/>
              </a:rPr>
              <a:t>)</a:t>
            </a:r>
            <a:endParaRPr lang="zh-TW" altLang="en-US" sz="3200"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lstStyle/>
          <a:p>
            <a:pPr>
              <a:spcBef>
                <a:spcPts val="1417"/>
              </a:spcBef>
            </a:pPr>
            <a:r>
              <a:rPr lang="zh-TW" altLang="en-US" dirty="0">
                <a:latin typeface="標楷體" panose="03000509000000000000" pitchFamily="65" charset="-120"/>
                <a:ea typeface="標楷體" panose="03000509000000000000" pitchFamily="65" charset="-120"/>
              </a:rPr>
              <a:t>無須汰換現有工具機設備。</a:t>
            </a:r>
            <a:endParaRPr lang="en-US" altLang="zh-TW" dirty="0">
              <a:latin typeface="標楷體" panose="03000509000000000000" pitchFamily="65" charset="-120"/>
              <a:ea typeface="標楷體" panose="03000509000000000000" pitchFamily="65" charset="-120"/>
            </a:endParaRPr>
          </a:p>
          <a:p>
            <a:pPr>
              <a:spcBef>
                <a:spcPts val="1417"/>
              </a:spcBef>
            </a:pPr>
            <a:r>
              <a:rPr lang="zh-TW" altLang="en-US" dirty="0">
                <a:latin typeface="標楷體" panose="03000509000000000000" pitchFamily="65" charset="-120"/>
                <a:ea typeface="標楷體" panose="03000509000000000000" pitchFamily="65" charset="-120"/>
              </a:rPr>
              <a:t>使用電腦或是智慧型裝置監控。</a:t>
            </a:r>
            <a:endParaRPr lang="en-US" altLang="zh-TW" dirty="0">
              <a:latin typeface="標楷體" panose="03000509000000000000" pitchFamily="65" charset="-120"/>
              <a:ea typeface="標楷體" panose="03000509000000000000" pitchFamily="65" charset="-120"/>
            </a:endParaRPr>
          </a:p>
          <a:p>
            <a:pPr>
              <a:spcBef>
                <a:spcPts val="1417"/>
              </a:spcBef>
            </a:pPr>
            <a:r>
              <a:rPr lang="zh-TW" altLang="zh-TW" dirty="0">
                <a:latin typeface="標楷體" panose="03000509000000000000" pitchFamily="65" charset="-120"/>
                <a:ea typeface="標楷體" panose="03000509000000000000" pitchFamily="65" charset="-120"/>
              </a:rPr>
              <a:t>工具機旁邊安裝感應裝置即可</a:t>
            </a:r>
            <a:r>
              <a:rPr lang="zh-TW" altLang="en-US" dirty="0">
                <a:latin typeface="標楷體" panose="03000509000000000000" pitchFamily="65" charset="-120"/>
                <a:ea typeface="標楷體" panose="03000509000000000000" pitchFamily="65" charset="-120"/>
              </a:rPr>
              <a:t>。</a:t>
            </a:r>
          </a:p>
          <a:p>
            <a:endParaRPr lang="zh-TW" altLang="en-US"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6</a:t>
            </a:fld>
            <a:endParaRPr lang="en-US" altLang="zh-TW"/>
          </a:p>
        </p:txBody>
      </p:sp>
      <p:sp>
        <p:nvSpPr>
          <p:cNvPr id="21" name="六边形 38"/>
          <p:cNvSpPr/>
          <p:nvPr/>
        </p:nvSpPr>
        <p:spPr>
          <a:xfrm rot="16200000">
            <a:off x="6420130" y="3764981"/>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六边形 39"/>
          <p:cNvSpPr/>
          <p:nvPr/>
        </p:nvSpPr>
        <p:spPr>
          <a:xfrm rot="16200000">
            <a:off x="3929980" y="3764982"/>
            <a:ext cx="2888574" cy="2490150"/>
          </a:xfrm>
          <a:prstGeom prst="hexagon">
            <a:avLst/>
          </a:prstGeom>
          <a:solidFill>
            <a:srgbClr val="EC37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六边形 40"/>
          <p:cNvSpPr/>
          <p:nvPr/>
        </p:nvSpPr>
        <p:spPr>
          <a:xfrm rot="16200000">
            <a:off x="5175055" y="1506238"/>
            <a:ext cx="2888574" cy="2490150"/>
          </a:xfrm>
          <a:prstGeom prst="hexagon">
            <a:avLst/>
          </a:prstGeom>
          <a:solidFill>
            <a:srgbClr val="F36F00"/>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任意多边形 59"/>
          <p:cNvSpPr>
            <a:spLocks noChangeAspect="1"/>
          </p:cNvSpPr>
          <p:nvPr/>
        </p:nvSpPr>
        <p:spPr>
          <a:xfrm rot="16200000">
            <a:off x="7552654" y="2632459"/>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5" name="任意多边形 60"/>
          <p:cNvSpPr/>
          <p:nvPr/>
        </p:nvSpPr>
        <p:spPr>
          <a:xfrm rot="16200000">
            <a:off x="5062042" y="2632460"/>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6" name="任意多边形 61"/>
          <p:cNvSpPr>
            <a:spLocks noChangeAspect="1"/>
          </p:cNvSpPr>
          <p:nvPr/>
        </p:nvSpPr>
        <p:spPr>
          <a:xfrm rot="5400000" flipV="1">
            <a:off x="6307579" y="2638762"/>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7" name="文本框 62"/>
          <p:cNvSpPr txBox="1"/>
          <p:nvPr/>
        </p:nvSpPr>
        <p:spPr>
          <a:xfrm>
            <a:off x="6290905" y="1562661"/>
            <a:ext cx="655949"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28" name="文本框 71"/>
          <p:cNvSpPr txBox="1"/>
          <p:nvPr/>
        </p:nvSpPr>
        <p:spPr>
          <a:xfrm>
            <a:off x="7475431" y="5524401"/>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29" name="文本框 75"/>
          <p:cNvSpPr txBox="1"/>
          <p:nvPr/>
        </p:nvSpPr>
        <p:spPr>
          <a:xfrm>
            <a:off x="5014573" y="5524401"/>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30" name="文本框 76"/>
          <p:cNvSpPr txBox="1"/>
          <p:nvPr/>
        </p:nvSpPr>
        <p:spPr>
          <a:xfrm>
            <a:off x="5690319" y="2430422"/>
            <a:ext cx="2006303" cy="646331"/>
          </a:xfrm>
          <a:prstGeom prst="rect">
            <a:avLst/>
          </a:prstGeom>
          <a:noFill/>
        </p:spPr>
        <p:txBody>
          <a:bodyPr wrap="square" rtlCol="0">
            <a:spAutoFit/>
          </a:bodyPr>
          <a:lstStyle/>
          <a:p>
            <a:pPr algn="ctr"/>
            <a:r>
              <a:rPr lang="zh-TW" altLang="zh-TW"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自動收集及保存</a:t>
            </a:r>
            <a:r>
              <a:rPr lang="zh-TW"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資料</a:t>
            </a:r>
            <a:endParaRPr lang="zh-CN"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1" name="文本框 77"/>
          <p:cNvSpPr txBox="1"/>
          <p:nvPr/>
        </p:nvSpPr>
        <p:spPr>
          <a:xfrm>
            <a:off x="4319529" y="4725895"/>
            <a:ext cx="2032327" cy="369332"/>
          </a:xfrm>
          <a:prstGeom prst="rect">
            <a:avLst/>
          </a:prstGeom>
          <a:noFill/>
        </p:spPr>
        <p:txBody>
          <a:bodyPr wrap="square" rtlCol="0">
            <a:spAutoFit/>
          </a:bodyPr>
          <a:lstStyle/>
          <a:p>
            <a:pPr algn="ctr"/>
            <a:r>
              <a:rPr lang="zh-TW" altLang="en-US"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增加資料傳輸能力</a:t>
            </a:r>
            <a:endParaRPr lang="zh-CN"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2" name="文本框 78"/>
          <p:cNvSpPr txBox="1"/>
          <p:nvPr/>
        </p:nvSpPr>
        <p:spPr>
          <a:xfrm>
            <a:off x="6886828" y="4561590"/>
            <a:ext cx="2006303" cy="646331"/>
          </a:xfrm>
          <a:prstGeom prst="rect">
            <a:avLst/>
          </a:prstGeom>
          <a:noFill/>
        </p:spPr>
        <p:txBody>
          <a:bodyPr wrap="square" rtlCol="0">
            <a:spAutoFit/>
          </a:bodyPr>
          <a:lstStyle/>
          <a:p>
            <a:pPr algn="ctr"/>
            <a:r>
              <a:rPr lang="zh-TW" altLang="en-US"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解決缺乏遠端</a:t>
            </a:r>
            <a:endParaRPr lang="en-US" altLang="zh-TW"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即時</a:t>
            </a:r>
            <a:r>
              <a:rPr lang="zh-TW"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監控</a:t>
            </a:r>
            <a:r>
              <a:rPr lang="zh-TW" altLang="en-US"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方式</a:t>
            </a:r>
            <a:endParaRPr lang="zh-CN"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249689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Background(3/3)</a:t>
            </a:r>
          </a:p>
        </p:txBody>
      </p:sp>
      <p:sp>
        <p:nvSpPr>
          <p:cNvPr id="18435" name="Content Placeholder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系統架構圖</a:t>
            </a:r>
            <a:r>
              <a:rPr lang="en-US" altLang="zh-TW" dirty="0">
                <a:latin typeface="標楷體" panose="03000509000000000000" pitchFamily="65" charset="-120"/>
                <a:ea typeface="標楷體" panose="03000509000000000000" pitchFamily="65" charset="-120"/>
              </a:rPr>
              <a:t>:</a:t>
            </a:r>
          </a:p>
          <a:p>
            <a:endParaRPr lang="en-US" altLang="zh-TW" dirty="0" smtClean="0">
              <a:latin typeface="Times New Roman" panose="02020603050405020304" pitchFamily="18" charset="0"/>
              <a:ea typeface="MS PGothic" pitchFamily="34" charset="-128"/>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7</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19" name="圖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2" y="2708920"/>
            <a:ext cx="9036050" cy="1989693"/>
          </a:xfrm>
          <a:prstGeom prst="rect">
            <a:avLst/>
          </a:prstGeom>
        </p:spPr>
      </p:pic>
    </p:spTree>
    <p:extLst>
      <p:ext uri="{BB962C8B-B14F-4D97-AF65-F5344CB8AC3E}">
        <p14:creationId xmlns:p14="http://schemas.microsoft.com/office/powerpoint/2010/main" val="2587067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Proposed method(1/11)</a:t>
            </a:r>
          </a:p>
        </p:txBody>
      </p:sp>
      <p:sp>
        <p:nvSpPr>
          <p:cNvPr id="25603" name="內容版面配置區 11"/>
          <p:cNvSpPr>
            <a:spLocks noGrp="1"/>
          </p:cNvSpPr>
          <p:nvPr>
            <p:ph idx="1"/>
          </p:nvPr>
        </p:nvSpPr>
        <p:spPr>
          <a:xfrm>
            <a:off x="179388" y="836712"/>
            <a:ext cx="8856662" cy="5318125"/>
          </a:xfrm>
        </p:spPr>
        <p:txBody>
          <a:bodyPr/>
          <a:lstStyle/>
          <a:p>
            <a:pPr>
              <a:spcBef>
                <a:spcPts val="1417"/>
              </a:spcBef>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控制層</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主要作為與工具機溝通的媒介</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控制各種感應模組運作來讀取工具機的資料</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8</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7" name="表格 16"/>
          <p:cNvGraphicFramePr>
            <a:graphicFrameLocks noGrp="1"/>
          </p:cNvGraphicFramePr>
          <p:nvPr>
            <p:extLst>
              <p:ext uri="{D42A27DB-BD31-4B8C-83A1-F6EECF244321}">
                <p14:modId xmlns:p14="http://schemas.microsoft.com/office/powerpoint/2010/main" val="1562743156"/>
              </p:ext>
            </p:extLst>
          </p:nvPr>
        </p:nvGraphicFramePr>
        <p:xfrm>
          <a:off x="2051720" y="2636912"/>
          <a:ext cx="6586855" cy="3413760"/>
        </p:xfrm>
        <a:graphic>
          <a:graphicData uri="http://schemas.openxmlformats.org/drawingml/2006/table">
            <a:tbl>
              <a:tblPr firstRow="1" firstCol="1" bandRow="1">
                <a:tableStyleId>{5C22544A-7EE6-4342-B048-85BDC9FD1C3A}</a:tableStyleId>
              </a:tblPr>
              <a:tblGrid>
                <a:gridCol w="1365885">
                  <a:extLst>
                    <a:ext uri="{9D8B030D-6E8A-4147-A177-3AD203B41FA5}">
                      <a16:colId xmlns:a16="http://schemas.microsoft.com/office/drawing/2014/main" val="61189040"/>
                    </a:ext>
                  </a:extLst>
                </a:gridCol>
                <a:gridCol w="1244282">
                  <a:extLst>
                    <a:ext uri="{9D8B030D-6E8A-4147-A177-3AD203B41FA5}">
                      <a16:colId xmlns:a16="http://schemas.microsoft.com/office/drawing/2014/main" val="3860398582"/>
                    </a:ext>
                  </a:extLst>
                </a:gridCol>
                <a:gridCol w="3976688">
                  <a:extLst>
                    <a:ext uri="{9D8B030D-6E8A-4147-A177-3AD203B41FA5}">
                      <a16:colId xmlns:a16="http://schemas.microsoft.com/office/drawing/2014/main" val="3469379464"/>
                    </a:ext>
                  </a:extLst>
                </a:gridCol>
              </a:tblGrid>
              <a:tr h="0">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感應模組名稱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參數</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080555"/>
                  </a:ext>
                </a:extLst>
              </a:tr>
              <a:tr h="0">
                <a:tc rowSpan="2">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溫度</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47529017"/>
                  </a:ext>
                </a:extLst>
              </a:tr>
              <a:tr h="0">
                <a:tc vMerge="1">
                  <a:txBody>
                    <a:bodyPr/>
                    <a:lstStyle/>
                    <a:p>
                      <a:endParaRPr lang="zh-TW" altLang="en-US"/>
                    </a:p>
                  </a:txBody>
                  <a:tcP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濕度</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extLst>
                  <a:ext uri="{0D108BD9-81ED-4DB2-BD59-A6C34878D82A}">
                    <a16:rowId xmlns:a16="http://schemas.microsoft.com/office/drawing/2014/main" val="848895377"/>
                  </a:ext>
                </a:extLst>
              </a:tr>
              <a:tr h="0">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500(g)</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4652147"/>
                  </a:ext>
                </a:extLst>
              </a:tr>
              <a:tr h="0">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火光感應模組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通電：有火光反應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沒通電：無火光反應</a:t>
                      </a:r>
                    </a:p>
                  </a:txBody>
                  <a:tcPr marL="68580" marR="68580" marT="0" marB="0" anchor="ctr"/>
                </a:tc>
                <a:extLst>
                  <a:ext uri="{0D108BD9-81ED-4DB2-BD59-A6C34878D82A}">
                    <a16:rowId xmlns:a16="http://schemas.microsoft.com/office/drawing/2014/main" val="408073730"/>
                  </a:ext>
                </a:extLst>
              </a:tr>
              <a:tr h="0">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一氧化碳感應模組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一氧化碳</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通電：一氧化碳濃度超過警戒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沒通電：一氧化碳濃度正常</a:t>
                      </a:r>
                    </a:p>
                  </a:txBody>
                  <a:tcPr marL="68580" marR="68580" marT="0" marB="0" anchor="ctr"/>
                </a:tc>
                <a:extLst>
                  <a:ext uri="{0D108BD9-81ED-4DB2-BD59-A6C34878D82A}">
                    <a16:rowId xmlns:a16="http://schemas.microsoft.com/office/drawing/2014/main" val="1839804337"/>
                  </a:ext>
                </a:extLst>
              </a:tr>
              <a:tr h="0">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繼電器</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控制通電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打開：通電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關閉：沒通電</a:t>
                      </a:r>
                    </a:p>
                  </a:txBody>
                  <a:tcPr marL="68580" marR="68580" marT="0" marB="0" anchor="ctr"/>
                </a:tc>
                <a:extLst>
                  <a:ext uri="{0D108BD9-81ED-4DB2-BD59-A6C34878D82A}">
                    <a16:rowId xmlns:a16="http://schemas.microsoft.com/office/drawing/2014/main" val="4188988316"/>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SR module(2/11)</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控制層資料傳輸流程圖</a:t>
            </a:r>
            <a:r>
              <a:rPr lang="en-US" altLang="zh-TW" dirty="0" smtClean="0">
                <a:latin typeface="標楷體" panose="03000509000000000000" pitchFamily="65" charset="-120"/>
                <a:ea typeface="標楷體" panose="03000509000000000000" pitchFamily="65" charset="-120"/>
              </a:rPr>
              <a:t>:</a:t>
            </a:r>
            <a:endParaRPr lang="en-US" altLang="zh-TW" dirty="0" smtClean="0"/>
          </a:p>
          <a:p>
            <a:pPr marL="0" indent="0" algn="just">
              <a:buNone/>
            </a:pPr>
            <a:endParaRPr lang="zh-TW" altLang="zh-TW" sz="2000" dirty="0"/>
          </a:p>
          <a:p>
            <a:pPr marL="0" indent="0">
              <a:buNone/>
            </a:pPr>
            <a:endParaRPr lang="en-US" altLang="zh-TW" dirty="0" smtClean="0"/>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1" name="Picture 2" descr="圖3_2控制層流程圖"/>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3607" y="1028067"/>
            <a:ext cx="4812665" cy="507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08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 Lab-1</Template>
  <TotalTime>19473</TotalTime>
  <Words>773</Words>
  <Application>Microsoft Office PowerPoint</Application>
  <PresentationFormat>如螢幕大小 (4:3)</PresentationFormat>
  <Paragraphs>234</Paragraphs>
  <Slides>26</Slides>
  <Notes>26</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26</vt:i4>
      </vt:variant>
    </vt:vector>
  </HeadingPairs>
  <TitlesOfParts>
    <vt:vector size="38" baseType="lpstr">
      <vt:lpstr>Arial Unicode MS</vt:lpstr>
      <vt:lpstr>MS PGothic</vt:lpstr>
      <vt:lpstr>微軟正黑體</vt:lpstr>
      <vt:lpstr>新細明體</vt:lpstr>
      <vt:lpstr>標楷體</vt:lpstr>
      <vt:lpstr>Arial</vt:lpstr>
      <vt:lpstr>Comic Sans MS</vt:lpstr>
      <vt:lpstr>Courier New</vt:lpstr>
      <vt:lpstr>Impact</vt:lpstr>
      <vt:lpstr>Times New Roman</vt:lpstr>
      <vt:lpstr>MMS Lab-1</vt:lpstr>
      <vt:lpstr>PhotoImpact</vt:lpstr>
      <vt:lpstr> </vt:lpstr>
      <vt:lpstr>Outline</vt:lpstr>
      <vt:lpstr>Introduction(1/2)</vt:lpstr>
      <vt:lpstr>Introduction(2/2)</vt:lpstr>
      <vt:lpstr>Background(1/3)</vt:lpstr>
      <vt:lpstr>Background(2/3)</vt:lpstr>
      <vt:lpstr>Background(3/3)</vt:lpstr>
      <vt:lpstr>Proposed method(1/11)</vt:lpstr>
      <vt:lpstr>SR module(2/11)</vt:lpstr>
      <vt:lpstr>SR module(3/11)</vt:lpstr>
      <vt:lpstr>SR module(4/11)</vt:lpstr>
      <vt:lpstr>SR module(5/11)</vt:lpstr>
      <vt:lpstr>AO module(6/11)</vt:lpstr>
      <vt:lpstr>AO module(7/11)</vt:lpstr>
      <vt:lpstr>AO module(8/11)</vt:lpstr>
      <vt:lpstr>AO module(9/11)</vt:lpstr>
      <vt:lpstr>AO module(10/11)</vt:lpstr>
      <vt:lpstr>AO module(11/11)</vt:lpstr>
      <vt:lpstr>Experimental results(1/6)</vt:lpstr>
      <vt:lpstr>Experimental results(2/6)</vt:lpstr>
      <vt:lpstr>Experimental results(3/6)</vt:lpstr>
      <vt:lpstr>Experimental results(4/6)</vt:lpstr>
      <vt:lpstr>Experimental results(5/6)</vt:lpstr>
      <vt:lpstr>References(1/2)</vt:lpstr>
      <vt:lpstr>References(2/2)</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Huang</dc:creator>
  <cp:lastModifiedBy>林清河</cp:lastModifiedBy>
  <cp:revision>810</cp:revision>
  <dcterms:created xsi:type="dcterms:W3CDTF">2009-09-05T05:37:07Z</dcterms:created>
  <dcterms:modified xsi:type="dcterms:W3CDTF">2020-11-10T17:27:41Z</dcterms:modified>
</cp:coreProperties>
</file>